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0"/>
  </p:notesMasterIdLst>
  <p:sldIdLst>
    <p:sldId id="256" r:id="rId2"/>
    <p:sldId id="258" r:id="rId3"/>
    <p:sldId id="260" r:id="rId4"/>
    <p:sldId id="272" r:id="rId5"/>
    <p:sldId id="265" r:id="rId6"/>
    <p:sldId id="259" r:id="rId7"/>
    <p:sldId id="261" r:id="rId8"/>
    <p:sldId id="277" r:id="rId9"/>
    <p:sldId id="290" r:id="rId10"/>
    <p:sldId id="281" r:id="rId11"/>
    <p:sldId id="278" r:id="rId12"/>
    <p:sldId id="289" r:id="rId13"/>
    <p:sldId id="280" r:id="rId14"/>
    <p:sldId id="266" r:id="rId15"/>
    <p:sldId id="282" r:id="rId16"/>
    <p:sldId id="283" r:id="rId17"/>
    <p:sldId id="284" r:id="rId18"/>
    <p:sldId id="285" r:id="rId19"/>
    <p:sldId id="286" r:id="rId20"/>
    <p:sldId id="287" r:id="rId21"/>
    <p:sldId id="288" r:id="rId22"/>
    <p:sldId id="267" r:id="rId23"/>
    <p:sldId id="269" r:id="rId24"/>
    <p:sldId id="270" r:id="rId25"/>
    <p:sldId id="271" r:id="rId26"/>
    <p:sldId id="275" r:id="rId27"/>
    <p:sldId id="276" r:id="rId28"/>
    <p:sldId id="291"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B212D"/>
    <a:srgbClr val="171D28"/>
    <a:srgbClr val="F8F8F8"/>
    <a:srgbClr val="191F2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8474" autoAdjust="0"/>
    <p:restoredTop sz="94660"/>
  </p:normalViewPr>
  <p:slideViewPr>
    <p:cSldViewPr snapToGrid="0">
      <p:cViewPr varScale="1">
        <p:scale>
          <a:sx n="103" d="100"/>
          <a:sy n="103" d="100"/>
        </p:scale>
        <p:origin x="138" y="37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8667476-52ED-4540-8A10-EAD3F0D4115D}" type="datetimeFigureOut">
              <a:rPr lang="en-GB" smtClean="0"/>
              <a:t>01/05/2019</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20D4463-C90F-470F-8207-1F53D29078E8}" type="slidenum">
              <a:rPr lang="en-GB" smtClean="0"/>
              <a:t>‹#›</a:t>
            </a:fld>
            <a:endParaRPr lang="en-GB"/>
          </a:p>
        </p:txBody>
      </p:sp>
    </p:spTree>
    <p:extLst>
      <p:ext uri="{BB962C8B-B14F-4D97-AF65-F5344CB8AC3E}">
        <p14:creationId xmlns:p14="http://schemas.microsoft.com/office/powerpoint/2010/main" val="2059675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0" name="Rectangle 29"/>
          <p:cNvSpPr/>
          <p:nvPr userDrawn="1"/>
        </p:nvSpPr>
        <p:spPr>
          <a:xfrm>
            <a:off x="0" y="6038850"/>
            <a:ext cx="12192000" cy="257923"/>
          </a:xfrm>
          <a:prstGeom prst="rect">
            <a:avLst/>
          </a:prstGeom>
          <a:solidFill>
            <a:schemeClr val="bg2">
              <a:lumMod val="75000"/>
            </a:schemeClr>
          </a:solidFill>
          <a:ln>
            <a:solidFill>
              <a:schemeClr val="bg2">
                <a:lumMod val="7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a:p>
        </p:txBody>
      </p:sp>
      <p:sp>
        <p:nvSpPr>
          <p:cNvPr id="7" name="Rectangle 6"/>
          <p:cNvSpPr/>
          <p:nvPr userDrawn="1"/>
        </p:nvSpPr>
        <p:spPr>
          <a:xfrm>
            <a:off x="0" y="6293597"/>
            <a:ext cx="12192000" cy="56440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pic>
        <p:nvPicPr>
          <p:cNvPr id="1030" name="Picture 6" descr="Image result for northumbria university logo"/>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l="29994" r="-1120" b="24704"/>
          <a:stretch/>
        </p:blipFill>
        <p:spPr bwMode="auto">
          <a:xfrm>
            <a:off x="1752600" y="6367208"/>
            <a:ext cx="1270934" cy="408243"/>
          </a:xfrm>
          <a:prstGeom prst="rect">
            <a:avLst/>
          </a:prstGeom>
          <a:noFill/>
          <a:extLst>
            <a:ext uri="{909E8E84-426E-40DD-AFC4-6F175D3DCCD1}">
              <a14:hiddenFill xmlns:a14="http://schemas.microsoft.com/office/drawing/2010/main">
                <a:solidFill>
                  <a:srgbClr val="FFFFFF"/>
                </a:solidFill>
              </a14:hiddenFill>
            </a:ext>
          </a:extLst>
        </p:spPr>
      </p:pic>
      <p:grpSp>
        <p:nvGrpSpPr>
          <p:cNvPr id="24" name="Group 23"/>
          <p:cNvGrpSpPr/>
          <p:nvPr userDrawn="1"/>
        </p:nvGrpSpPr>
        <p:grpSpPr>
          <a:xfrm>
            <a:off x="406400" y="5005388"/>
            <a:ext cx="1600835" cy="1760538"/>
            <a:chOff x="1736725" y="1611313"/>
            <a:chExt cx="1600835" cy="1760538"/>
          </a:xfrm>
        </p:grpSpPr>
        <p:sp>
          <p:nvSpPr>
            <p:cNvPr id="23" name="Oval 22"/>
            <p:cNvSpPr/>
            <p:nvPr userDrawn="1"/>
          </p:nvSpPr>
          <p:spPr>
            <a:xfrm>
              <a:off x="1778636" y="1651318"/>
              <a:ext cx="1351914" cy="144113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32" name="Picture 8" descr="Image result for northumbria university logo"/>
            <p:cNvPicPr>
              <a:picLocks noChangeAspect="1" noChangeArrowheads="1"/>
            </p:cNvPicPr>
            <p:nvPr userDrawn="1"/>
          </p:nvPicPr>
          <p:blipFill rotWithShape="1">
            <a:blip r:embed="rId3" cstate="print">
              <a:extLst>
                <a:ext uri="{28A0092B-C50C-407E-A947-70E740481C1C}">
                  <a14:useLocalDpi xmlns:a14="http://schemas.microsoft.com/office/drawing/2010/main" val="0"/>
                </a:ext>
              </a:extLst>
            </a:blip>
            <a:srcRect r="72410"/>
            <a:stretch/>
          </p:blipFill>
          <p:spPr bwMode="auto">
            <a:xfrm>
              <a:off x="1736725" y="1611313"/>
              <a:ext cx="1600835" cy="1760538"/>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result for northumbria university logo"/>
            <p:cNvPicPr>
              <a:picLocks noChangeAspect="1" noChangeArrowheads="1"/>
            </p:cNvPicPr>
            <p:nvPr userDrawn="1"/>
          </p:nvPicPr>
          <p:blipFill rotWithShape="1">
            <a:blip r:embed="rId4" cstate="print">
              <a:extLst>
                <a:ext uri="{28A0092B-C50C-407E-A947-70E740481C1C}">
                  <a14:useLocalDpi xmlns:a14="http://schemas.microsoft.com/office/drawing/2010/main" val="0"/>
                </a:ext>
              </a:extLst>
            </a:blip>
            <a:srcRect r="74170"/>
            <a:stretch/>
          </p:blipFill>
          <p:spPr bwMode="auto">
            <a:xfrm>
              <a:off x="1759585" y="1632268"/>
              <a:ext cx="1448435" cy="1701483"/>
            </a:xfrm>
            <a:prstGeom prst="rect">
              <a:avLst/>
            </a:prstGeom>
            <a:noFill/>
            <a:extLst>
              <a:ext uri="{909E8E84-426E-40DD-AFC4-6F175D3DCCD1}">
                <a14:hiddenFill xmlns:a14="http://schemas.microsoft.com/office/drawing/2010/main">
                  <a:solidFill>
                    <a:srgbClr val="FFFFFF"/>
                  </a:solidFill>
                </a14:hiddenFill>
              </a:ext>
            </a:extLst>
          </p:spPr>
        </p:pic>
      </p:grpSp>
      <p:sp>
        <p:nvSpPr>
          <p:cNvPr id="31" name="Slide Number Placeholder 5"/>
          <p:cNvSpPr>
            <a:spLocks noGrp="1"/>
          </p:cNvSpPr>
          <p:nvPr>
            <p:ph type="sldNum" sz="quarter" idx="12"/>
          </p:nvPr>
        </p:nvSpPr>
        <p:spPr>
          <a:xfrm>
            <a:off x="9258300" y="6413502"/>
            <a:ext cx="2743200" cy="365125"/>
          </a:xfrm>
        </p:spPr>
        <p:txBody>
          <a:bodyPr/>
          <a:lstStyle>
            <a:lvl1pPr>
              <a:defRPr sz="2000">
                <a:solidFill>
                  <a:schemeClr val="bg1"/>
                </a:solidFill>
              </a:defRPr>
            </a:lvl1pPr>
          </a:lstStyle>
          <a:p>
            <a:fld id="{1654E61E-E8FC-4239-896F-568DEA9AA50D}" type="slidenum">
              <a:rPr lang="en-GB" smtClean="0"/>
              <a:pPr/>
              <a:t>‹#›</a:t>
            </a:fld>
            <a:endParaRPr lang="en-GB" dirty="0"/>
          </a:p>
        </p:txBody>
      </p:sp>
    </p:spTree>
    <p:extLst>
      <p:ext uri="{BB962C8B-B14F-4D97-AF65-F5344CB8AC3E}">
        <p14:creationId xmlns:p14="http://schemas.microsoft.com/office/powerpoint/2010/main" val="906234389"/>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654E61E-E8FC-4239-896F-568DEA9AA50D}" type="slidenum">
              <a:rPr lang="en-GB" smtClean="0"/>
              <a:t>‹#›</a:t>
            </a:fld>
            <a:endParaRPr lang="en-GB"/>
          </a:p>
        </p:txBody>
      </p:sp>
    </p:spTree>
    <p:extLst>
      <p:ext uri="{BB962C8B-B14F-4D97-AF65-F5344CB8AC3E}">
        <p14:creationId xmlns:p14="http://schemas.microsoft.com/office/powerpoint/2010/main" val="42546754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654E61E-E8FC-4239-896F-568DEA9AA50D}" type="slidenum">
              <a:rPr lang="en-GB" smtClean="0"/>
              <a:t>‹#›</a:t>
            </a:fld>
            <a:endParaRPr lang="en-GB"/>
          </a:p>
        </p:txBody>
      </p:sp>
    </p:spTree>
    <p:extLst>
      <p:ext uri="{BB962C8B-B14F-4D97-AF65-F5344CB8AC3E}">
        <p14:creationId xmlns:p14="http://schemas.microsoft.com/office/powerpoint/2010/main" val="11801819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654E61E-E8FC-4239-896F-568DEA9AA50D}" type="slidenum">
              <a:rPr lang="en-GB" smtClean="0"/>
              <a:t>‹#›</a:t>
            </a:fld>
            <a:endParaRPr lang="en-GB"/>
          </a:p>
        </p:txBody>
      </p:sp>
    </p:spTree>
    <p:extLst>
      <p:ext uri="{BB962C8B-B14F-4D97-AF65-F5344CB8AC3E}">
        <p14:creationId xmlns:p14="http://schemas.microsoft.com/office/powerpoint/2010/main" val="493788305"/>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654E61E-E8FC-4239-896F-568DEA9AA50D}" type="slidenum">
              <a:rPr lang="en-GB" smtClean="0"/>
              <a:t>‹#›</a:t>
            </a:fld>
            <a:endParaRPr lang="en-GB"/>
          </a:p>
        </p:txBody>
      </p:sp>
    </p:spTree>
    <p:extLst>
      <p:ext uri="{BB962C8B-B14F-4D97-AF65-F5344CB8AC3E}">
        <p14:creationId xmlns:p14="http://schemas.microsoft.com/office/powerpoint/2010/main" val="1922257611"/>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p>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654E61E-E8FC-4239-896F-568DEA9AA50D}" type="slidenum">
              <a:rPr lang="en-GB" smtClean="0"/>
              <a:t>‹#›</a:t>
            </a:fld>
            <a:endParaRPr lang="en-GB"/>
          </a:p>
        </p:txBody>
      </p:sp>
    </p:spTree>
    <p:extLst>
      <p:ext uri="{BB962C8B-B14F-4D97-AF65-F5344CB8AC3E}">
        <p14:creationId xmlns:p14="http://schemas.microsoft.com/office/powerpoint/2010/main" val="1515703392"/>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p>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1654E61E-E8FC-4239-896F-568DEA9AA50D}" type="slidenum">
              <a:rPr lang="en-GB" smtClean="0"/>
              <a:t>‹#›</a:t>
            </a:fld>
            <a:endParaRPr lang="en-GB"/>
          </a:p>
        </p:txBody>
      </p:sp>
    </p:spTree>
    <p:extLst>
      <p:ext uri="{BB962C8B-B14F-4D97-AF65-F5344CB8AC3E}">
        <p14:creationId xmlns:p14="http://schemas.microsoft.com/office/powerpoint/2010/main" val="2323059278"/>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p>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1654E61E-E8FC-4239-896F-568DEA9AA50D}" type="slidenum">
              <a:rPr lang="en-GB" smtClean="0"/>
              <a:t>‹#›</a:t>
            </a:fld>
            <a:endParaRPr lang="en-GB"/>
          </a:p>
        </p:txBody>
      </p:sp>
    </p:spTree>
    <p:extLst>
      <p:ext uri="{BB962C8B-B14F-4D97-AF65-F5344CB8AC3E}">
        <p14:creationId xmlns:p14="http://schemas.microsoft.com/office/powerpoint/2010/main" val="28859108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1654E61E-E8FC-4239-896F-568DEA9AA50D}" type="slidenum">
              <a:rPr lang="en-GB" smtClean="0"/>
              <a:t>‹#›</a:t>
            </a:fld>
            <a:endParaRPr lang="en-GB"/>
          </a:p>
        </p:txBody>
      </p:sp>
    </p:spTree>
    <p:extLst>
      <p:ext uri="{BB962C8B-B14F-4D97-AF65-F5344CB8AC3E}">
        <p14:creationId xmlns:p14="http://schemas.microsoft.com/office/powerpoint/2010/main" val="17443279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654E61E-E8FC-4239-896F-568DEA9AA50D}" type="slidenum">
              <a:rPr lang="en-GB" smtClean="0"/>
              <a:t>‹#›</a:t>
            </a:fld>
            <a:endParaRPr lang="en-GB"/>
          </a:p>
        </p:txBody>
      </p:sp>
    </p:spTree>
    <p:extLst>
      <p:ext uri="{BB962C8B-B14F-4D97-AF65-F5344CB8AC3E}">
        <p14:creationId xmlns:p14="http://schemas.microsoft.com/office/powerpoint/2010/main" val="23680443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654E61E-E8FC-4239-896F-568DEA9AA50D}" type="slidenum">
              <a:rPr lang="en-GB" smtClean="0"/>
              <a:t>‹#›</a:t>
            </a:fld>
            <a:endParaRPr lang="en-GB"/>
          </a:p>
        </p:txBody>
      </p:sp>
    </p:spTree>
    <p:extLst>
      <p:ext uri="{BB962C8B-B14F-4D97-AF65-F5344CB8AC3E}">
        <p14:creationId xmlns:p14="http://schemas.microsoft.com/office/powerpoint/2010/main" val="21206774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654E61E-E8FC-4239-896F-568DEA9AA50D}" type="slidenum">
              <a:rPr lang="en-GB" smtClean="0"/>
              <a:t>‹#›</a:t>
            </a:fld>
            <a:endParaRPr lang="en-GB"/>
          </a:p>
        </p:txBody>
      </p:sp>
    </p:spTree>
    <p:extLst>
      <p:ext uri="{BB962C8B-B14F-4D97-AF65-F5344CB8AC3E}">
        <p14:creationId xmlns:p14="http://schemas.microsoft.com/office/powerpoint/2010/main" val="7484404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par>
    </p:tnLst>
  </p:timing>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2.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2.jpe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2.jpe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png"/><Relationship Id="rId1" Type="http://schemas.openxmlformats.org/officeDocument/2006/relationships/slideLayout" Target="../slideLayouts/slideLayout1.xml"/><Relationship Id="rId5" Type="http://schemas.openxmlformats.org/officeDocument/2006/relationships/image" Target="../media/image24.jpeg"/><Relationship Id="rId4" Type="http://schemas.openxmlformats.org/officeDocument/2006/relationships/image" Target="../media/image23.jpe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hyperlink" Target="https://doi.org/10.1016/j.compedu.2014.01.012" TargetMode="External"/><Relationship Id="rId2" Type="http://schemas.openxmlformats.org/officeDocument/2006/relationships/hyperlink" Target="https://www.educause.edu/ecar" TargetMode="External"/><Relationship Id="rId1" Type="http://schemas.openxmlformats.org/officeDocument/2006/relationships/slideLayout" Target="../slideLayouts/slideLayout1.xml"/><Relationship Id="rId5" Type="http://schemas.openxmlformats.org/officeDocument/2006/relationships/hyperlink" Target="https://link.springer.com/content/pdf/10.1007/s11528-007-0025-9.pdf" TargetMode="External"/><Relationship Id="rId4" Type="http://schemas.openxmlformats.org/officeDocument/2006/relationships/hyperlink" Target="https://doi.org/10.1016/j.sbspro.2015.02.122" TargetMode="External"/></Relationships>
</file>

<file path=ppt/slides/_rels/slide27.xml.rels><?xml version="1.0" encoding="UTF-8" standalone="yes"?>
<Relationships xmlns="http://schemas.openxmlformats.org/package/2006/relationships"><Relationship Id="rId3" Type="http://schemas.openxmlformats.org/officeDocument/2006/relationships/hyperlink" Target="https://www.educause.edu/ecar" TargetMode="External"/><Relationship Id="rId2" Type="http://schemas.openxmlformats.org/officeDocument/2006/relationships/hyperlink" Target="https://www.northumbria.ac.uk/media/2077655/june-2014-ue-organisation-chart.pdf" TargetMode="External"/><Relationship Id="rId1" Type="http://schemas.openxmlformats.org/officeDocument/2006/relationships/slideLayout" Target="../slideLayouts/slideLayout1.xml"/><Relationship Id="rId4" Type="http://schemas.openxmlformats.org/officeDocument/2006/relationships/hyperlink" Target="https://www.learntechlib.org/p/43419/" TargetMode="External"/></Relationships>
</file>

<file path=ppt/slides/_rels/slide28.xml.rels><?xml version="1.0" encoding="UTF-8" standalone="yes"?>
<Relationships xmlns="http://schemas.openxmlformats.org/package/2006/relationships"><Relationship Id="rId2" Type="http://schemas.openxmlformats.org/officeDocument/2006/relationships/hyperlink" Target="https://docs.google.com/forms/d/1j5L9nkIoUdOK5IfyVfe2FxBjydg48mVoizz9VaIlgf8/edit#responses" TargetMode="Externa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371725" y="1981200"/>
            <a:ext cx="7734300" cy="1569660"/>
          </a:xfrm>
          <a:prstGeom prst="rect">
            <a:avLst/>
          </a:prstGeom>
          <a:noFill/>
        </p:spPr>
        <p:txBody>
          <a:bodyPr wrap="square" rtlCol="0">
            <a:spAutoFit/>
          </a:bodyPr>
          <a:lstStyle/>
          <a:p>
            <a:r>
              <a:rPr lang="en-GB" sz="4800" b="1" dirty="0" smtClean="0">
                <a:latin typeface="+mj-lt"/>
              </a:rPr>
              <a:t>Learning Management System for Northumbria University</a:t>
            </a:r>
            <a:endParaRPr lang="en-GB" sz="4800" b="1" dirty="0">
              <a:latin typeface="+mj-lt"/>
            </a:endParaRPr>
          </a:p>
        </p:txBody>
      </p:sp>
      <p:sp>
        <p:nvSpPr>
          <p:cNvPr id="5" name="TextBox 4"/>
          <p:cNvSpPr txBox="1"/>
          <p:nvPr/>
        </p:nvSpPr>
        <p:spPr>
          <a:xfrm>
            <a:off x="2371725" y="3550860"/>
            <a:ext cx="6181725" cy="646331"/>
          </a:xfrm>
          <a:prstGeom prst="rect">
            <a:avLst/>
          </a:prstGeom>
          <a:noFill/>
        </p:spPr>
        <p:txBody>
          <a:bodyPr wrap="square" rtlCol="0">
            <a:spAutoFit/>
          </a:bodyPr>
          <a:lstStyle/>
          <a:p>
            <a:r>
              <a:rPr lang="en-GB" dirty="0" smtClean="0"/>
              <a:t>Alistair Reynolds, Bradley Roddis, Fedaur Rahman,              George Thompson &amp; Miranda Besong</a:t>
            </a:r>
            <a:endParaRPr lang="en-GB" dirty="0"/>
          </a:p>
        </p:txBody>
      </p:sp>
      <p:sp>
        <p:nvSpPr>
          <p:cNvPr id="6" name="Slide Number Placeholder 5"/>
          <p:cNvSpPr>
            <a:spLocks noGrp="1"/>
          </p:cNvSpPr>
          <p:nvPr>
            <p:ph type="sldNum" sz="quarter" idx="12"/>
          </p:nvPr>
        </p:nvSpPr>
        <p:spPr/>
        <p:txBody>
          <a:bodyPr/>
          <a:lstStyle/>
          <a:p>
            <a:fld id="{1654E61E-E8FC-4239-896F-568DEA9AA50D}" type="slidenum">
              <a:rPr lang="en-GB" smtClean="0"/>
              <a:pPr/>
              <a:t>1</a:t>
            </a:fld>
            <a:endParaRPr lang="en-GB" dirty="0"/>
          </a:p>
        </p:txBody>
      </p:sp>
    </p:spTree>
    <p:extLst>
      <p:ext uri="{BB962C8B-B14F-4D97-AF65-F5344CB8AC3E}">
        <p14:creationId xmlns:p14="http://schemas.microsoft.com/office/powerpoint/2010/main" val="273071302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654E61E-E8FC-4239-896F-568DEA9AA50D}" type="slidenum">
              <a:rPr lang="en-GB" smtClean="0"/>
              <a:pPr/>
              <a:t>10</a:t>
            </a:fld>
            <a:endParaRPr lang="en-GB" dirty="0"/>
          </a:p>
        </p:txBody>
      </p:sp>
      <p:sp>
        <p:nvSpPr>
          <p:cNvPr id="3" name="TextBox 2"/>
          <p:cNvSpPr txBox="1"/>
          <p:nvPr/>
        </p:nvSpPr>
        <p:spPr>
          <a:xfrm>
            <a:off x="1129167" y="364593"/>
            <a:ext cx="10305742" cy="707886"/>
          </a:xfrm>
          <a:prstGeom prst="rect">
            <a:avLst/>
          </a:prstGeom>
          <a:noFill/>
        </p:spPr>
        <p:txBody>
          <a:bodyPr wrap="square" rtlCol="0">
            <a:spAutoFit/>
          </a:bodyPr>
          <a:lstStyle/>
          <a:p>
            <a:r>
              <a:rPr lang="en-GB" sz="4000" dirty="0">
                <a:latin typeface="+mj-lt"/>
              </a:rPr>
              <a:t>Clear</a:t>
            </a:r>
            <a:r>
              <a:rPr lang="en-GB" sz="4000" dirty="0"/>
              <a:t> </a:t>
            </a:r>
            <a:r>
              <a:rPr lang="en-GB" sz="4000" dirty="0">
                <a:latin typeface="+mj-lt"/>
              </a:rPr>
              <a:t>Ideas</a:t>
            </a:r>
            <a:r>
              <a:rPr lang="en-GB" sz="4000" dirty="0"/>
              <a:t> – </a:t>
            </a:r>
            <a:r>
              <a:rPr lang="en-GB" sz="4000" dirty="0" smtClean="0">
                <a:latin typeface="+mj-lt"/>
              </a:rPr>
              <a:t>Northumbria University Structure</a:t>
            </a:r>
            <a:endParaRPr lang="en-GB" sz="3600" dirty="0">
              <a:latin typeface="+mj-lt"/>
            </a:endParaRPr>
          </a:p>
        </p:txBody>
      </p:sp>
      <p:sp>
        <p:nvSpPr>
          <p:cNvPr id="26" name="Rectangle 25"/>
          <p:cNvSpPr/>
          <p:nvPr/>
        </p:nvSpPr>
        <p:spPr>
          <a:xfrm>
            <a:off x="0" y="-9331"/>
            <a:ext cx="1742400" cy="360000"/>
          </a:xfrm>
          <a:prstGeom prst="rect">
            <a:avLst/>
          </a:prstGeom>
          <a:solidFill>
            <a:schemeClr val="bg1">
              <a:lumMod val="65000"/>
            </a:schemeClr>
          </a:solid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smtClean="0"/>
              <a:t>Introduction</a:t>
            </a:r>
            <a:endParaRPr lang="en-GB" sz="1400" dirty="0"/>
          </a:p>
        </p:txBody>
      </p:sp>
      <p:sp>
        <p:nvSpPr>
          <p:cNvPr id="28" name="Rectangle 27"/>
          <p:cNvSpPr/>
          <p:nvPr/>
        </p:nvSpPr>
        <p:spPr>
          <a:xfrm>
            <a:off x="1742400" y="-9331"/>
            <a:ext cx="1742400" cy="360000"/>
          </a:xfrm>
          <a:prstGeom prst="rect">
            <a:avLst/>
          </a:prstGeom>
          <a:solidFill>
            <a:schemeClr val="bg1">
              <a:lumMod val="65000"/>
            </a:schemeClr>
          </a:solid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smtClean="0"/>
              <a:t>Case Objectives</a:t>
            </a:r>
            <a:endParaRPr lang="en-GB" sz="1400" dirty="0"/>
          </a:p>
        </p:txBody>
      </p:sp>
      <p:sp>
        <p:nvSpPr>
          <p:cNvPr id="34" name="Rectangle 33"/>
          <p:cNvSpPr/>
          <p:nvPr/>
        </p:nvSpPr>
        <p:spPr>
          <a:xfrm>
            <a:off x="3484800" y="-9331"/>
            <a:ext cx="1742400" cy="360000"/>
          </a:xfrm>
          <a:prstGeom prst="rect">
            <a:avLst/>
          </a:prstGeom>
          <a:solidFill>
            <a:schemeClr val="bg1">
              <a:lumMod val="65000"/>
            </a:schemeClr>
          </a:solid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smtClean="0"/>
              <a:t>Research</a:t>
            </a:r>
            <a:endParaRPr lang="en-GB" sz="1400" dirty="0"/>
          </a:p>
        </p:txBody>
      </p:sp>
      <p:sp>
        <p:nvSpPr>
          <p:cNvPr id="35" name="Rectangle 34"/>
          <p:cNvSpPr/>
          <p:nvPr/>
        </p:nvSpPr>
        <p:spPr>
          <a:xfrm>
            <a:off x="5227200" y="-5463"/>
            <a:ext cx="1742400" cy="360000"/>
          </a:xfrm>
          <a:prstGeom prst="rect">
            <a:avLst/>
          </a:prstGeom>
          <a:solidFill>
            <a:schemeClr val="tx1"/>
          </a:solid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smtClean="0"/>
              <a:t>Clear Ideas</a:t>
            </a:r>
            <a:endParaRPr lang="en-GB" sz="1400" dirty="0"/>
          </a:p>
        </p:txBody>
      </p:sp>
      <p:sp>
        <p:nvSpPr>
          <p:cNvPr id="36" name="Rectangle 35"/>
          <p:cNvSpPr/>
          <p:nvPr/>
        </p:nvSpPr>
        <p:spPr>
          <a:xfrm>
            <a:off x="6969600" y="-5463"/>
            <a:ext cx="1742400" cy="360000"/>
          </a:xfrm>
          <a:prstGeom prst="rect">
            <a:avLst/>
          </a:prstGeom>
          <a:solidFill>
            <a:schemeClr val="bg1">
              <a:lumMod val="65000"/>
            </a:schemeClr>
          </a:solid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smtClean="0"/>
              <a:t>Appraisal</a:t>
            </a:r>
            <a:endParaRPr lang="en-GB" sz="1400" dirty="0"/>
          </a:p>
        </p:txBody>
      </p:sp>
      <p:sp>
        <p:nvSpPr>
          <p:cNvPr id="37" name="Rectangle 36"/>
          <p:cNvSpPr/>
          <p:nvPr/>
        </p:nvSpPr>
        <p:spPr>
          <a:xfrm>
            <a:off x="8712000" y="-6348"/>
            <a:ext cx="1742400" cy="360000"/>
          </a:xfrm>
          <a:prstGeom prst="rect">
            <a:avLst/>
          </a:prstGeom>
          <a:solidFill>
            <a:schemeClr val="bg1">
              <a:lumMod val="65000"/>
            </a:schemeClr>
          </a:solid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smtClean="0"/>
              <a:t>Recommendation</a:t>
            </a:r>
            <a:endParaRPr lang="en-GB" sz="1400" dirty="0"/>
          </a:p>
        </p:txBody>
      </p:sp>
      <p:sp>
        <p:nvSpPr>
          <p:cNvPr id="38" name="Rectangle 37"/>
          <p:cNvSpPr/>
          <p:nvPr/>
        </p:nvSpPr>
        <p:spPr>
          <a:xfrm>
            <a:off x="10449600" y="-7233"/>
            <a:ext cx="1742400" cy="360000"/>
          </a:xfrm>
          <a:prstGeom prst="rect">
            <a:avLst/>
          </a:prstGeom>
          <a:solidFill>
            <a:schemeClr val="bg1">
              <a:lumMod val="65000"/>
            </a:schemeClr>
          </a:solid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smtClean="0"/>
              <a:t>Conclusion</a:t>
            </a:r>
            <a:endParaRPr lang="en-GB" sz="1400" dirty="0"/>
          </a:p>
        </p:txBody>
      </p:sp>
      <p:sp>
        <p:nvSpPr>
          <p:cNvPr id="39" name="Oval 38"/>
          <p:cNvSpPr/>
          <p:nvPr/>
        </p:nvSpPr>
        <p:spPr>
          <a:xfrm>
            <a:off x="8397121" y="1717713"/>
            <a:ext cx="2025216" cy="913386"/>
          </a:xfrm>
          <a:prstGeom prst="ellipse">
            <a:avLst/>
          </a:prstGeom>
          <a:solidFill>
            <a:schemeClr val="bg1"/>
          </a:solid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solidFill>
                  <a:schemeClr val="tx1"/>
                </a:solidFill>
              </a:rPr>
              <a:t>Management</a:t>
            </a:r>
          </a:p>
        </p:txBody>
      </p:sp>
      <p:sp>
        <p:nvSpPr>
          <p:cNvPr id="40" name="Oval 39"/>
          <p:cNvSpPr/>
          <p:nvPr/>
        </p:nvSpPr>
        <p:spPr>
          <a:xfrm>
            <a:off x="7047383" y="2662148"/>
            <a:ext cx="1758521" cy="956732"/>
          </a:xfrm>
          <a:prstGeom prst="ellipse">
            <a:avLst/>
          </a:prstGeom>
          <a:solidFill>
            <a:schemeClr val="bg1"/>
          </a:solidFill>
          <a:ln w="571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solidFill>
                  <a:schemeClr val="tx1"/>
                </a:solidFill>
              </a:rPr>
              <a:t>Lecturers/ Senior researchers</a:t>
            </a:r>
          </a:p>
        </p:txBody>
      </p:sp>
      <p:sp>
        <p:nvSpPr>
          <p:cNvPr id="41" name="Oval 40"/>
          <p:cNvSpPr/>
          <p:nvPr/>
        </p:nvSpPr>
        <p:spPr>
          <a:xfrm>
            <a:off x="7551723" y="3861928"/>
            <a:ext cx="1689331" cy="1006212"/>
          </a:xfrm>
          <a:prstGeom prst="ellipse">
            <a:avLst/>
          </a:prstGeom>
          <a:solidFill>
            <a:schemeClr val="bg1"/>
          </a:solidFill>
          <a:ln w="571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solidFill>
                  <a:schemeClr val="tx1"/>
                </a:solidFill>
              </a:rPr>
              <a:t>Students</a:t>
            </a:r>
          </a:p>
        </p:txBody>
      </p:sp>
      <p:sp>
        <p:nvSpPr>
          <p:cNvPr id="42" name="Oval 41"/>
          <p:cNvSpPr/>
          <p:nvPr/>
        </p:nvSpPr>
        <p:spPr>
          <a:xfrm>
            <a:off x="9586270" y="3861928"/>
            <a:ext cx="1689331" cy="1006212"/>
          </a:xfrm>
          <a:prstGeom prst="ellipse">
            <a:avLst/>
          </a:prstGeom>
          <a:solidFill>
            <a:schemeClr val="bg1"/>
          </a:solidFill>
          <a:ln w="571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solidFill>
                  <a:schemeClr val="tx1"/>
                </a:solidFill>
              </a:rPr>
              <a:t>External Stakeholders</a:t>
            </a:r>
          </a:p>
        </p:txBody>
      </p:sp>
      <p:pic>
        <p:nvPicPr>
          <p:cNvPr id="43" name="Picture 42"/>
          <p:cNvPicPr>
            <a:picLocks noChangeAspect="1"/>
          </p:cNvPicPr>
          <p:nvPr/>
        </p:nvPicPr>
        <p:blipFill rotWithShape="1">
          <a:blip r:embed="rId2" cstate="print">
            <a:extLst>
              <a:ext uri="{28A0092B-C50C-407E-A947-70E740481C1C}">
                <a14:useLocalDpi xmlns:a14="http://schemas.microsoft.com/office/drawing/2010/main" val="0"/>
              </a:ext>
            </a:extLst>
          </a:blip>
          <a:srcRect l="592" r="988" b="6223"/>
          <a:stretch/>
        </p:blipFill>
        <p:spPr>
          <a:xfrm>
            <a:off x="586341" y="1185868"/>
            <a:ext cx="5420544" cy="3656720"/>
          </a:xfrm>
          <a:prstGeom prst="rect">
            <a:avLst/>
          </a:prstGeom>
        </p:spPr>
      </p:pic>
      <p:sp>
        <p:nvSpPr>
          <p:cNvPr id="45" name="Oval 44"/>
          <p:cNvSpPr/>
          <p:nvPr/>
        </p:nvSpPr>
        <p:spPr>
          <a:xfrm>
            <a:off x="1773759" y="1291019"/>
            <a:ext cx="3781434" cy="106367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6" name="Oval 45"/>
          <p:cNvSpPr/>
          <p:nvPr/>
        </p:nvSpPr>
        <p:spPr>
          <a:xfrm>
            <a:off x="2775559" y="4459096"/>
            <a:ext cx="1209040" cy="415018"/>
          </a:xfrm>
          <a:prstGeom prst="ellipse">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7" name="Oval 46"/>
          <p:cNvSpPr/>
          <p:nvPr/>
        </p:nvSpPr>
        <p:spPr>
          <a:xfrm>
            <a:off x="1773759" y="2961959"/>
            <a:ext cx="3212641" cy="1497136"/>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8" name="Oval 47"/>
          <p:cNvSpPr/>
          <p:nvPr/>
        </p:nvSpPr>
        <p:spPr>
          <a:xfrm>
            <a:off x="4999244" y="3311421"/>
            <a:ext cx="1007642" cy="1122564"/>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9" name="Oval 48"/>
          <p:cNvSpPr/>
          <p:nvPr/>
        </p:nvSpPr>
        <p:spPr>
          <a:xfrm>
            <a:off x="4861130" y="2546941"/>
            <a:ext cx="1145755" cy="721134"/>
          </a:xfrm>
          <a:prstGeom prst="ellipse">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0" name="Oval 49"/>
          <p:cNvSpPr/>
          <p:nvPr/>
        </p:nvSpPr>
        <p:spPr>
          <a:xfrm>
            <a:off x="10059903" y="2676656"/>
            <a:ext cx="1689331" cy="927715"/>
          </a:xfrm>
          <a:prstGeom prst="ellipse">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solidFill>
                  <a:schemeClr val="tx1"/>
                </a:solidFill>
              </a:rPr>
              <a:t>Internal Administration Staff</a:t>
            </a:r>
          </a:p>
        </p:txBody>
      </p:sp>
      <p:pic>
        <p:nvPicPr>
          <p:cNvPr id="51" name="Picture 50"/>
          <p:cNvPicPr>
            <a:picLocks noChangeAspect="1"/>
          </p:cNvPicPr>
          <p:nvPr/>
        </p:nvPicPr>
        <p:blipFill>
          <a:blip r:embed="rId3"/>
          <a:stretch>
            <a:fillRect/>
          </a:stretch>
        </p:blipFill>
        <p:spPr>
          <a:xfrm>
            <a:off x="611960" y="1555200"/>
            <a:ext cx="1584927" cy="3061429"/>
          </a:xfrm>
          <a:prstGeom prst="rect">
            <a:avLst/>
          </a:prstGeom>
        </p:spPr>
      </p:pic>
      <p:sp>
        <p:nvSpPr>
          <p:cNvPr id="52" name="TextBox 51">
            <a:extLst>
              <a:ext uri="{FF2B5EF4-FFF2-40B4-BE49-F238E27FC236}">
                <a16:creationId xmlns:a16="http://schemas.microsoft.com/office/drawing/2014/main" id="{7E038219-32B3-3F4F-8798-5A7C12152E7C}"/>
              </a:ext>
            </a:extLst>
          </p:cNvPr>
          <p:cNvSpPr txBox="1"/>
          <p:nvPr/>
        </p:nvSpPr>
        <p:spPr>
          <a:xfrm>
            <a:off x="6212685" y="5167136"/>
            <a:ext cx="3155796" cy="369332"/>
          </a:xfrm>
          <a:prstGeom prst="rect">
            <a:avLst/>
          </a:prstGeom>
          <a:noFill/>
        </p:spPr>
        <p:txBody>
          <a:bodyPr wrap="square" rtlCol="0">
            <a:spAutoFit/>
          </a:bodyPr>
          <a:lstStyle/>
          <a:p>
            <a:r>
              <a:rPr lang="en-US" dirty="0"/>
              <a:t>(Northumbria University, </a:t>
            </a:r>
            <a:r>
              <a:rPr lang="en-US" dirty="0" smtClean="0"/>
              <a:t>2019)</a:t>
            </a:r>
            <a:endParaRPr lang="en-US" dirty="0"/>
          </a:p>
        </p:txBody>
      </p:sp>
      <p:sp>
        <p:nvSpPr>
          <p:cNvPr id="24" name="Rectangle 23"/>
          <p:cNvSpPr/>
          <p:nvPr/>
        </p:nvSpPr>
        <p:spPr>
          <a:xfrm>
            <a:off x="0" y="-9331"/>
            <a:ext cx="2030400" cy="360000"/>
          </a:xfrm>
          <a:prstGeom prst="rect">
            <a:avLst/>
          </a:prstGeom>
          <a:solidFill>
            <a:schemeClr val="bg1">
              <a:lumMod val="65000"/>
            </a:schemeClr>
          </a:solid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smtClean="0"/>
              <a:t>Introduction</a:t>
            </a:r>
            <a:endParaRPr lang="en-GB" sz="1400" dirty="0"/>
          </a:p>
        </p:txBody>
      </p:sp>
      <p:sp>
        <p:nvSpPr>
          <p:cNvPr id="25" name="Rectangle 24"/>
          <p:cNvSpPr/>
          <p:nvPr/>
        </p:nvSpPr>
        <p:spPr>
          <a:xfrm>
            <a:off x="2028000" y="-9331"/>
            <a:ext cx="2030400" cy="360000"/>
          </a:xfrm>
          <a:prstGeom prst="rect">
            <a:avLst/>
          </a:prstGeom>
          <a:solidFill>
            <a:schemeClr val="bg1">
              <a:lumMod val="65000"/>
            </a:schemeClr>
          </a:solid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smtClean="0"/>
              <a:t>Case Objectives</a:t>
            </a:r>
            <a:endParaRPr lang="en-GB" sz="1400" dirty="0"/>
          </a:p>
        </p:txBody>
      </p:sp>
      <p:sp>
        <p:nvSpPr>
          <p:cNvPr id="27" name="Rectangle 26"/>
          <p:cNvSpPr/>
          <p:nvPr/>
        </p:nvSpPr>
        <p:spPr>
          <a:xfrm>
            <a:off x="4056000" y="-9430"/>
            <a:ext cx="2030400" cy="360000"/>
          </a:xfrm>
          <a:prstGeom prst="rect">
            <a:avLst/>
          </a:prstGeom>
          <a:solidFill>
            <a:schemeClr val="tx1"/>
          </a:solid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t>Clear </a:t>
            </a:r>
            <a:r>
              <a:rPr lang="en-GB" sz="1400" dirty="0" smtClean="0"/>
              <a:t>Ideas</a:t>
            </a:r>
            <a:endParaRPr lang="en-GB" sz="1400" dirty="0"/>
          </a:p>
        </p:txBody>
      </p:sp>
      <p:sp>
        <p:nvSpPr>
          <p:cNvPr id="29" name="Rectangle 28"/>
          <p:cNvSpPr/>
          <p:nvPr/>
        </p:nvSpPr>
        <p:spPr>
          <a:xfrm>
            <a:off x="6096000" y="-5888"/>
            <a:ext cx="2030400" cy="360000"/>
          </a:xfrm>
          <a:prstGeom prst="rect">
            <a:avLst/>
          </a:prstGeom>
          <a:solidFill>
            <a:schemeClr val="bg1">
              <a:lumMod val="65000"/>
            </a:schemeClr>
          </a:solid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smtClean="0"/>
              <a:t>Appraisal</a:t>
            </a:r>
            <a:endParaRPr lang="en-GB" sz="1400" dirty="0"/>
          </a:p>
        </p:txBody>
      </p:sp>
      <p:sp>
        <p:nvSpPr>
          <p:cNvPr id="30" name="Rectangle 29"/>
          <p:cNvSpPr/>
          <p:nvPr/>
        </p:nvSpPr>
        <p:spPr>
          <a:xfrm>
            <a:off x="8136000" y="-9430"/>
            <a:ext cx="2030400" cy="360000"/>
          </a:xfrm>
          <a:prstGeom prst="rect">
            <a:avLst/>
          </a:prstGeom>
          <a:solidFill>
            <a:schemeClr val="bg1">
              <a:lumMod val="65000"/>
            </a:schemeClr>
          </a:solid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smtClean="0"/>
              <a:t>Recommendation</a:t>
            </a:r>
            <a:endParaRPr lang="en-GB" sz="1400" dirty="0"/>
          </a:p>
        </p:txBody>
      </p:sp>
      <p:sp>
        <p:nvSpPr>
          <p:cNvPr id="31" name="Rectangle 30"/>
          <p:cNvSpPr/>
          <p:nvPr/>
        </p:nvSpPr>
        <p:spPr>
          <a:xfrm>
            <a:off x="10164000" y="-13325"/>
            <a:ext cx="2030400" cy="360000"/>
          </a:xfrm>
          <a:prstGeom prst="rect">
            <a:avLst/>
          </a:prstGeom>
          <a:solidFill>
            <a:schemeClr val="bg1">
              <a:lumMod val="65000"/>
            </a:schemeClr>
          </a:solid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smtClean="0"/>
              <a:t>Conclusion</a:t>
            </a:r>
            <a:endParaRPr lang="en-GB" sz="1400" dirty="0"/>
          </a:p>
        </p:txBody>
      </p:sp>
    </p:spTree>
    <p:extLst>
      <p:ext uri="{BB962C8B-B14F-4D97-AF65-F5344CB8AC3E}">
        <p14:creationId xmlns:p14="http://schemas.microsoft.com/office/powerpoint/2010/main" val="10419681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654E61E-E8FC-4239-896F-568DEA9AA50D}" type="slidenum">
              <a:rPr lang="en-GB" smtClean="0"/>
              <a:pPr/>
              <a:t>11</a:t>
            </a:fld>
            <a:endParaRPr lang="en-GB" dirty="0"/>
          </a:p>
        </p:txBody>
      </p:sp>
      <p:sp>
        <p:nvSpPr>
          <p:cNvPr id="5" name="Rectangle 4"/>
          <p:cNvSpPr/>
          <p:nvPr/>
        </p:nvSpPr>
        <p:spPr>
          <a:xfrm>
            <a:off x="0" y="-9331"/>
            <a:ext cx="1742400" cy="360000"/>
          </a:xfrm>
          <a:prstGeom prst="rect">
            <a:avLst/>
          </a:prstGeom>
          <a:solidFill>
            <a:schemeClr val="bg1">
              <a:lumMod val="65000"/>
            </a:schemeClr>
          </a:solid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smtClean="0"/>
              <a:t>Introduction</a:t>
            </a:r>
            <a:endParaRPr lang="en-GB" sz="1400" dirty="0"/>
          </a:p>
        </p:txBody>
      </p:sp>
      <p:sp>
        <p:nvSpPr>
          <p:cNvPr id="6" name="Rectangle 5"/>
          <p:cNvSpPr/>
          <p:nvPr/>
        </p:nvSpPr>
        <p:spPr>
          <a:xfrm>
            <a:off x="1742400" y="-9331"/>
            <a:ext cx="1742400" cy="360000"/>
          </a:xfrm>
          <a:prstGeom prst="rect">
            <a:avLst/>
          </a:prstGeom>
          <a:solidFill>
            <a:schemeClr val="bg1">
              <a:lumMod val="65000"/>
            </a:schemeClr>
          </a:solid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smtClean="0"/>
              <a:t>Case Objectives</a:t>
            </a:r>
            <a:endParaRPr lang="en-GB" sz="1400" dirty="0"/>
          </a:p>
        </p:txBody>
      </p:sp>
      <p:sp>
        <p:nvSpPr>
          <p:cNvPr id="7" name="Rectangle 6"/>
          <p:cNvSpPr/>
          <p:nvPr/>
        </p:nvSpPr>
        <p:spPr>
          <a:xfrm>
            <a:off x="3484800" y="-9331"/>
            <a:ext cx="1742400" cy="360000"/>
          </a:xfrm>
          <a:prstGeom prst="rect">
            <a:avLst/>
          </a:prstGeom>
          <a:solidFill>
            <a:schemeClr val="bg1">
              <a:lumMod val="65000"/>
            </a:schemeClr>
          </a:solid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smtClean="0"/>
              <a:t>Research</a:t>
            </a:r>
            <a:endParaRPr lang="en-GB" sz="1400" dirty="0"/>
          </a:p>
        </p:txBody>
      </p:sp>
      <p:sp>
        <p:nvSpPr>
          <p:cNvPr id="8" name="Rectangle 7"/>
          <p:cNvSpPr/>
          <p:nvPr/>
        </p:nvSpPr>
        <p:spPr>
          <a:xfrm>
            <a:off x="5227200" y="-5463"/>
            <a:ext cx="1742400" cy="360000"/>
          </a:xfrm>
          <a:prstGeom prst="rect">
            <a:avLst/>
          </a:prstGeom>
          <a:solidFill>
            <a:schemeClr val="tx1"/>
          </a:solid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t>Clear </a:t>
            </a:r>
            <a:r>
              <a:rPr lang="en-GB" sz="1400" dirty="0" smtClean="0"/>
              <a:t>Ideas</a:t>
            </a:r>
            <a:endParaRPr lang="en-GB" sz="1400" dirty="0"/>
          </a:p>
        </p:txBody>
      </p:sp>
      <p:sp>
        <p:nvSpPr>
          <p:cNvPr id="9" name="Rectangle 8"/>
          <p:cNvSpPr/>
          <p:nvPr/>
        </p:nvSpPr>
        <p:spPr>
          <a:xfrm>
            <a:off x="6969600" y="-5463"/>
            <a:ext cx="1742400" cy="360000"/>
          </a:xfrm>
          <a:prstGeom prst="rect">
            <a:avLst/>
          </a:prstGeom>
          <a:solidFill>
            <a:schemeClr val="bg1">
              <a:lumMod val="65000"/>
            </a:schemeClr>
          </a:solid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smtClean="0"/>
              <a:t>Appraisal</a:t>
            </a:r>
            <a:endParaRPr lang="en-GB" sz="1400" dirty="0"/>
          </a:p>
        </p:txBody>
      </p:sp>
      <p:sp>
        <p:nvSpPr>
          <p:cNvPr id="10" name="Rectangle 9"/>
          <p:cNvSpPr/>
          <p:nvPr/>
        </p:nvSpPr>
        <p:spPr>
          <a:xfrm>
            <a:off x="8712000" y="-6348"/>
            <a:ext cx="1742400" cy="360000"/>
          </a:xfrm>
          <a:prstGeom prst="rect">
            <a:avLst/>
          </a:prstGeom>
          <a:solidFill>
            <a:schemeClr val="bg1">
              <a:lumMod val="65000"/>
            </a:schemeClr>
          </a:solid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smtClean="0"/>
              <a:t>Recommendation</a:t>
            </a:r>
            <a:endParaRPr lang="en-GB" sz="1400" dirty="0"/>
          </a:p>
        </p:txBody>
      </p:sp>
      <p:sp>
        <p:nvSpPr>
          <p:cNvPr id="11" name="Rectangle 10"/>
          <p:cNvSpPr/>
          <p:nvPr/>
        </p:nvSpPr>
        <p:spPr>
          <a:xfrm>
            <a:off x="10449600" y="-7233"/>
            <a:ext cx="1742400" cy="360000"/>
          </a:xfrm>
          <a:prstGeom prst="rect">
            <a:avLst/>
          </a:prstGeom>
          <a:solidFill>
            <a:schemeClr val="bg1">
              <a:lumMod val="65000"/>
            </a:schemeClr>
          </a:solid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smtClean="0"/>
              <a:t>Conclusion</a:t>
            </a:r>
            <a:endParaRPr lang="en-GB" sz="1400" dirty="0"/>
          </a:p>
        </p:txBody>
      </p:sp>
      <p:sp>
        <p:nvSpPr>
          <p:cNvPr id="12" name="TextBox 11"/>
          <p:cNvSpPr txBox="1"/>
          <p:nvPr/>
        </p:nvSpPr>
        <p:spPr>
          <a:xfrm>
            <a:off x="1619925" y="420964"/>
            <a:ext cx="8829675" cy="707886"/>
          </a:xfrm>
          <a:prstGeom prst="rect">
            <a:avLst/>
          </a:prstGeom>
          <a:noFill/>
        </p:spPr>
        <p:txBody>
          <a:bodyPr wrap="square" rtlCol="0">
            <a:spAutoFit/>
          </a:bodyPr>
          <a:lstStyle/>
          <a:p>
            <a:r>
              <a:rPr lang="en-GB" sz="4000" dirty="0" smtClean="0">
                <a:latin typeface="+mj-lt"/>
              </a:rPr>
              <a:t>Clear Ideas – Stakeholder engagement</a:t>
            </a:r>
            <a:endParaRPr lang="en-GB" sz="3600" dirty="0">
              <a:latin typeface="+mj-lt"/>
            </a:endParaRPr>
          </a:p>
        </p:txBody>
      </p:sp>
      <p:sp>
        <p:nvSpPr>
          <p:cNvPr id="13" name="Rectangle 12"/>
          <p:cNvSpPr/>
          <p:nvPr/>
        </p:nvSpPr>
        <p:spPr>
          <a:xfrm>
            <a:off x="0" y="-9331"/>
            <a:ext cx="2030400" cy="360000"/>
          </a:xfrm>
          <a:prstGeom prst="rect">
            <a:avLst/>
          </a:prstGeom>
          <a:solidFill>
            <a:schemeClr val="bg1">
              <a:lumMod val="65000"/>
            </a:schemeClr>
          </a:solid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smtClean="0"/>
              <a:t>Introduction</a:t>
            </a:r>
            <a:endParaRPr lang="en-GB" sz="1400" dirty="0"/>
          </a:p>
        </p:txBody>
      </p:sp>
      <p:sp>
        <p:nvSpPr>
          <p:cNvPr id="14" name="Rectangle 13"/>
          <p:cNvSpPr/>
          <p:nvPr/>
        </p:nvSpPr>
        <p:spPr>
          <a:xfrm>
            <a:off x="2028000" y="-9331"/>
            <a:ext cx="2030400" cy="360000"/>
          </a:xfrm>
          <a:prstGeom prst="rect">
            <a:avLst/>
          </a:prstGeom>
          <a:solidFill>
            <a:schemeClr val="bg1">
              <a:lumMod val="65000"/>
            </a:schemeClr>
          </a:solid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smtClean="0"/>
              <a:t>Case Objectives</a:t>
            </a:r>
            <a:endParaRPr lang="en-GB" sz="1400" dirty="0"/>
          </a:p>
        </p:txBody>
      </p:sp>
      <p:sp>
        <p:nvSpPr>
          <p:cNvPr id="15" name="Rectangle 14"/>
          <p:cNvSpPr/>
          <p:nvPr/>
        </p:nvSpPr>
        <p:spPr>
          <a:xfrm>
            <a:off x="4056000" y="-9430"/>
            <a:ext cx="2030400" cy="360000"/>
          </a:xfrm>
          <a:prstGeom prst="rect">
            <a:avLst/>
          </a:prstGeom>
          <a:solidFill>
            <a:schemeClr val="tx1"/>
          </a:solid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t>Clear </a:t>
            </a:r>
            <a:r>
              <a:rPr lang="en-GB" sz="1400" dirty="0" smtClean="0"/>
              <a:t>Ideas</a:t>
            </a:r>
            <a:endParaRPr lang="en-GB" sz="1400" dirty="0"/>
          </a:p>
        </p:txBody>
      </p:sp>
      <p:sp>
        <p:nvSpPr>
          <p:cNvPr id="16" name="Rectangle 15"/>
          <p:cNvSpPr/>
          <p:nvPr/>
        </p:nvSpPr>
        <p:spPr>
          <a:xfrm>
            <a:off x="6096000" y="-5888"/>
            <a:ext cx="2030400" cy="360000"/>
          </a:xfrm>
          <a:prstGeom prst="rect">
            <a:avLst/>
          </a:prstGeom>
          <a:solidFill>
            <a:schemeClr val="bg1">
              <a:lumMod val="65000"/>
            </a:schemeClr>
          </a:solid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smtClean="0"/>
              <a:t>Appraisal</a:t>
            </a:r>
            <a:endParaRPr lang="en-GB" sz="1400" dirty="0"/>
          </a:p>
        </p:txBody>
      </p:sp>
      <p:sp>
        <p:nvSpPr>
          <p:cNvPr id="17" name="Rectangle 16"/>
          <p:cNvSpPr/>
          <p:nvPr/>
        </p:nvSpPr>
        <p:spPr>
          <a:xfrm>
            <a:off x="8136000" y="-9430"/>
            <a:ext cx="2030400" cy="360000"/>
          </a:xfrm>
          <a:prstGeom prst="rect">
            <a:avLst/>
          </a:prstGeom>
          <a:solidFill>
            <a:schemeClr val="bg1">
              <a:lumMod val="65000"/>
            </a:schemeClr>
          </a:solid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smtClean="0"/>
              <a:t>Recommendation</a:t>
            </a:r>
            <a:endParaRPr lang="en-GB" sz="1400" dirty="0"/>
          </a:p>
        </p:txBody>
      </p:sp>
      <p:sp>
        <p:nvSpPr>
          <p:cNvPr id="18" name="Rectangle 17"/>
          <p:cNvSpPr/>
          <p:nvPr/>
        </p:nvSpPr>
        <p:spPr>
          <a:xfrm>
            <a:off x="10164000" y="-13325"/>
            <a:ext cx="2030400" cy="360000"/>
          </a:xfrm>
          <a:prstGeom prst="rect">
            <a:avLst/>
          </a:prstGeom>
          <a:solidFill>
            <a:schemeClr val="bg1">
              <a:lumMod val="65000"/>
            </a:schemeClr>
          </a:solid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smtClean="0"/>
              <a:t>Conclusion</a:t>
            </a:r>
            <a:endParaRPr lang="en-GB" sz="1400" dirty="0"/>
          </a:p>
        </p:txBody>
      </p:sp>
      <p:pic>
        <p:nvPicPr>
          <p:cNvPr id="4" name="Picture 3"/>
          <p:cNvPicPr>
            <a:picLocks noChangeAspect="1"/>
          </p:cNvPicPr>
          <p:nvPr/>
        </p:nvPicPr>
        <p:blipFill rotWithShape="1">
          <a:blip r:embed="rId2"/>
          <a:srcRect l="11514" t="26734" r="53180" b="14671"/>
          <a:stretch/>
        </p:blipFill>
        <p:spPr>
          <a:xfrm>
            <a:off x="3484800" y="1195277"/>
            <a:ext cx="5038825" cy="4703873"/>
          </a:xfrm>
          <a:prstGeom prst="rect">
            <a:avLst/>
          </a:prstGeom>
        </p:spPr>
      </p:pic>
    </p:spTree>
    <p:extLst>
      <p:ext uri="{BB962C8B-B14F-4D97-AF65-F5344CB8AC3E}">
        <p14:creationId xmlns:p14="http://schemas.microsoft.com/office/powerpoint/2010/main" val="379112145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654E61E-E8FC-4239-896F-568DEA9AA50D}" type="slidenum">
              <a:rPr lang="en-GB" smtClean="0"/>
              <a:pPr/>
              <a:t>12</a:t>
            </a:fld>
            <a:endParaRPr lang="en-GB" dirty="0"/>
          </a:p>
        </p:txBody>
      </p:sp>
      <p:sp>
        <p:nvSpPr>
          <p:cNvPr id="4" name="Rectangle 3"/>
          <p:cNvSpPr/>
          <p:nvPr/>
        </p:nvSpPr>
        <p:spPr>
          <a:xfrm>
            <a:off x="3171825" y="1657707"/>
            <a:ext cx="6096000" cy="3816429"/>
          </a:xfrm>
          <a:prstGeom prst="rect">
            <a:avLst/>
          </a:prstGeom>
        </p:spPr>
        <p:txBody>
          <a:bodyPr>
            <a:spAutoFit/>
          </a:bodyPr>
          <a:lstStyle/>
          <a:p>
            <a:r>
              <a:rPr lang="en-GB" dirty="0" smtClean="0"/>
              <a:t>Alternatives</a:t>
            </a:r>
            <a:r>
              <a:rPr lang="en-GB" dirty="0"/>
              <a:t>: </a:t>
            </a:r>
            <a:r>
              <a:rPr lang="en-GB" b="1" dirty="0"/>
              <a:t>Moodle</a:t>
            </a:r>
            <a:r>
              <a:rPr lang="en-GB" dirty="0"/>
              <a:t>, </a:t>
            </a:r>
            <a:r>
              <a:rPr lang="en-GB" b="1" dirty="0" smtClean="0"/>
              <a:t>Blackboard</a:t>
            </a:r>
            <a:r>
              <a:rPr lang="en-GB" dirty="0" smtClean="0"/>
              <a:t>, </a:t>
            </a:r>
            <a:r>
              <a:rPr lang="en-GB" b="1" dirty="0" smtClean="0"/>
              <a:t>Canvas</a:t>
            </a:r>
            <a:r>
              <a:rPr lang="en-GB" dirty="0" smtClean="0"/>
              <a:t> and </a:t>
            </a:r>
            <a:r>
              <a:rPr lang="en-GB" b="1" dirty="0" smtClean="0"/>
              <a:t>TalentLMS</a:t>
            </a:r>
          </a:p>
          <a:p>
            <a:pPr marL="285750" indent="-285750">
              <a:buFont typeface="Arial" panose="020B0604020202020204" pitchFamily="34" charset="0"/>
              <a:buChar char="•"/>
            </a:pPr>
            <a:endParaRPr lang="en-GB" dirty="0">
              <a:solidFill>
                <a:srgbClr val="F28104"/>
              </a:solidFill>
            </a:endParaRPr>
          </a:p>
          <a:p>
            <a:pPr marL="742950" lvl="1" indent="-285750">
              <a:buFont typeface="Arial" panose="020B0604020202020204" pitchFamily="34" charset="0"/>
              <a:buChar char="•"/>
            </a:pPr>
            <a:r>
              <a:rPr lang="en-GB" dirty="0" smtClean="0"/>
              <a:t>Moodle, Blackboard and Canvas are most </a:t>
            </a:r>
            <a:r>
              <a:rPr lang="en-GB" dirty="0"/>
              <a:t>influential in Medium to Large Higher Education Establishments </a:t>
            </a:r>
            <a:endParaRPr lang="en-GB" dirty="0" smtClean="0"/>
          </a:p>
          <a:p>
            <a:pPr marL="742950" lvl="1" indent="-285750">
              <a:buFont typeface="Arial" panose="020B0604020202020204" pitchFamily="34" charset="0"/>
              <a:buChar char="•"/>
            </a:pPr>
            <a:r>
              <a:rPr lang="en-GB" dirty="0" smtClean="0"/>
              <a:t>TalentLMS is mainly used in a business setting but adopts all necessary features</a:t>
            </a:r>
            <a:endParaRPr lang="en-GB" dirty="0"/>
          </a:p>
          <a:p>
            <a:pPr marL="742950" lvl="1" indent="-285750">
              <a:buFont typeface="Arial" panose="020B0604020202020204" pitchFamily="34" charset="0"/>
              <a:buChar char="•"/>
            </a:pPr>
            <a:r>
              <a:rPr lang="en-GB" dirty="0"/>
              <a:t>Adopt Web 2.0 and E-Business features such as web based application and SCROM applications.</a:t>
            </a:r>
          </a:p>
          <a:p>
            <a:pPr marL="742950" lvl="1" indent="-285750">
              <a:buFont typeface="Arial" panose="020B0604020202020204" pitchFamily="34" charset="0"/>
              <a:buChar char="•"/>
            </a:pPr>
            <a:r>
              <a:rPr lang="en-GB" dirty="0"/>
              <a:t>Scalable and allow for the adoption of Big Data UI and gamification</a:t>
            </a:r>
          </a:p>
          <a:p>
            <a:pPr marL="742950" lvl="1" indent="-285750">
              <a:buFont typeface="Arial" panose="020B0604020202020204" pitchFamily="34" charset="0"/>
              <a:buChar char="•"/>
            </a:pPr>
            <a:r>
              <a:rPr lang="en-GB" dirty="0"/>
              <a:t>Allow interoperability between business areas which satisfy stakeholders as found in secondary </a:t>
            </a:r>
            <a:r>
              <a:rPr lang="en-GB" dirty="0" smtClean="0"/>
              <a:t>research</a:t>
            </a:r>
          </a:p>
          <a:p>
            <a:pPr lvl="1"/>
            <a:endParaRPr lang="en-GB" sz="1400" dirty="0"/>
          </a:p>
          <a:p>
            <a:pPr lvl="1"/>
            <a:r>
              <a:rPr lang="en-GB" sz="1200" dirty="0" smtClean="0">
                <a:latin typeface="Arial" panose="020B0604020202020204" pitchFamily="34" charset="0"/>
                <a:cs typeface="Arial" panose="020B0604020202020204" pitchFamily="34" charset="0"/>
              </a:rPr>
              <a:t>				(</a:t>
            </a:r>
            <a:r>
              <a:rPr lang="en-GB" sz="1200" dirty="0">
                <a:latin typeface="Arial" panose="020B0604020202020204" pitchFamily="34" charset="0"/>
                <a:cs typeface="Arial" panose="020B0604020202020204" pitchFamily="34" charset="0"/>
              </a:rPr>
              <a:t>Machado &amp; Tao, 2007)</a:t>
            </a:r>
            <a:endParaRPr lang="en-GB" sz="1200" dirty="0"/>
          </a:p>
        </p:txBody>
      </p:sp>
      <p:sp>
        <p:nvSpPr>
          <p:cNvPr id="13" name="Rectangle 12"/>
          <p:cNvSpPr/>
          <p:nvPr/>
        </p:nvSpPr>
        <p:spPr>
          <a:xfrm>
            <a:off x="0" y="-9331"/>
            <a:ext cx="2030400" cy="360000"/>
          </a:xfrm>
          <a:prstGeom prst="rect">
            <a:avLst/>
          </a:prstGeom>
          <a:solidFill>
            <a:schemeClr val="bg1">
              <a:lumMod val="65000"/>
            </a:schemeClr>
          </a:solid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smtClean="0"/>
              <a:t>Introduction</a:t>
            </a:r>
            <a:endParaRPr lang="en-GB" sz="1400" dirty="0"/>
          </a:p>
        </p:txBody>
      </p:sp>
      <p:sp>
        <p:nvSpPr>
          <p:cNvPr id="14" name="Rectangle 13"/>
          <p:cNvSpPr/>
          <p:nvPr/>
        </p:nvSpPr>
        <p:spPr>
          <a:xfrm>
            <a:off x="2028000" y="-9331"/>
            <a:ext cx="2030400" cy="360000"/>
          </a:xfrm>
          <a:prstGeom prst="rect">
            <a:avLst/>
          </a:prstGeom>
          <a:solidFill>
            <a:schemeClr val="bg1">
              <a:lumMod val="65000"/>
            </a:schemeClr>
          </a:solid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smtClean="0"/>
              <a:t>Case Objectives</a:t>
            </a:r>
            <a:endParaRPr lang="en-GB" sz="1400" dirty="0"/>
          </a:p>
        </p:txBody>
      </p:sp>
      <p:sp>
        <p:nvSpPr>
          <p:cNvPr id="15" name="Rectangle 14"/>
          <p:cNvSpPr/>
          <p:nvPr/>
        </p:nvSpPr>
        <p:spPr>
          <a:xfrm>
            <a:off x="4056000" y="-9430"/>
            <a:ext cx="2030400" cy="360000"/>
          </a:xfrm>
          <a:prstGeom prst="rect">
            <a:avLst/>
          </a:prstGeom>
          <a:solidFill>
            <a:schemeClr val="tx1"/>
          </a:solid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t>Clear </a:t>
            </a:r>
            <a:r>
              <a:rPr lang="en-GB" sz="1400" dirty="0" smtClean="0"/>
              <a:t>Ideas</a:t>
            </a:r>
            <a:endParaRPr lang="en-GB" sz="1400" dirty="0"/>
          </a:p>
        </p:txBody>
      </p:sp>
      <p:sp>
        <p:nvSpPr>
          <p:cNvPr id="16" name="Rectangle 15"/>
          <p:cNvSpPr/>
          <p:nvPr/>
        </p:nvSpPr>
        <p:spPr>
          <a:xfrm>
            <a:off x="6096000" y="-5888"/>
            <a:ext cx="2030400" cy="360000"/>
          </a:xfrm>
          <a:prstGeom prst="rect">
            <a:avLst/>
          </a:prstGeom>
          <a:solidFill>
            <a:schemeClr val="bg1">
              <a:lumMod val="65000"/>
            </a:schemeClr>
          </a:solid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smtClean="0"/>
              <a:t>Appraisal</a:t>
            </a:r>
            <a:endParaRPr lang="en-GB" sz="1400" dirty="0"/>
          </a:p>
        </p:txBody>
      </p:sp>
      <p:sp>
        <p:nvSpPr>
          <p:cNvPr id="17" name="Rectangle 16"/>
          <p:cNvSpPr/>
          <p:nvPr/>
        </p:nvSpPr>
        <p:spPr>
          <a:xfrm>
            <a:off x="8136000" y="-9430"/>
            <a:ext cx="2030400" cy="360000"/>
          </a:xfrm>
          <a:prstGeom prst="rect">
            <a:avLst/>
          </a:prstGeom>
          <a:solidFill>
            <a:schemeClr val="bg1">
              <a:lumMod val="65000"/>
            </a:schemeClr>
          </a:solid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smtClean="0"/>
              <a:t>Recommendation</a:t>
            </a:r>
            <a:endParaRPr lang="en-GB" sz="1400" dirty="0"/>
          </a:p>
        </p:txBody>
      </p:sp>
      <p:sp>
        <p:nvSpPr>
          <p:cNvPr id="18" name="Rectangle 17"/>
          <p:cNvSpPr/>
          <p:nvPr/>
        </p:nvSpPr>
        <p:spPr>
          <a:xfrm>
            <a:off x="10164000" y="-13325"/>
            <a:ext cx="2030400" cy="360000"/>
          </a:xfrm>
          <a:prstGeom prst="rect">
            <a:avLst/>
          </a:prstGeom>
          <a:solidFill>
            <a:schemeClr val="bg1">
              <a:lumMod val="65000"/>
            </a:schemeClr>
          </a:solid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smtClean="0"/>
              <a:t>Conclusion</a:t>
            </a:r>
            <a:endParaRPr lang="en-GB" sz="1400" dirty="0"/>
          </a:p>
        </p:txBody>
      </p:sp>
      <p:sp>
        <p:nvSpPr>
          <p:cNvPr id="19" name="TextBox 18"/>
          <p:cNvSpPr txBox="1"/>
          <p:nvPr/>
        </p:nvSpPr>
        <p:spPr>
          <a:xfrm>
            <a:off x="1207795" y="364453"/>
            <a:ext cx="8829675" cy="707886"/>
          </a:xfrm>
          <a:prstGeom prst="rect">
            <a:avLst/>
          </a:prstGeom>
          <a:noFill/>
        </p:spPr>
        <p:txBody>
          <a:bodyPr wrap="square" rtlCol="0">
            <a:spAutoFit/>
          </a:bodyPr>
          <a:lstStyle/>
          <a:p>
            <a:r>
              <a:rPr lang="en-GB" sz="4000" dirty="0" smtClean="0">
                <a:latin typeface="+mj-lt"/>
              </a:rPr>
              <a:t>Alternative LMS</a:t>
            </a:r>
            <a:endParaRPr lang="en-GB" sz="3600" dirty="0">
              <a:latin typeface="+mj-lt"/>
            </a:endParaRPr>
          </a:p>
        </p:txBody>
      </p:sp>
    </p:spTree>
    <p:extLst>
      <p:ext uri="{BB962C8B-B14F-4D97-AF65-F5344CB8AC3E}">
        <p14:creationId xmlns:p14="http://schemas.microsoft.com/office/powerpoint/2010/main" val="163166246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654E61E-E8FC-4239-896F-568DEA9AA50D}" type="slidenum">
              <a:rPr lang="en-GB" smtClean="0"/>
              <a:pPr/>
              <a:t>13</a:t>
            </a:fld>
            <a:endParaRPr lang="en-GB" dirty="0"/>
          </a:p>
        </p:txBody>
      </p:sp>
      <p:sp>
        <p:nvSpPr>
          <p:cNvPr id="5" name="Rectangle 4"/>
          <p:cNvSpPr/>
          <p:nvPr/>
        </p:nvSpPr>
        <p:spPr>
          <a:xfrm>
            <a:off x="0" y="-9331"/>
            <a:ext cx="2030400" cy="360000"/>
          </a:xfrm>
          <a:prstGeom prst="rect">
            <a:avLst/>
          </a:prstGeom>
          <a:solidFill>
            <a:schemeClr val="bg1">
              <a:lumMod val="65000"/>
            </a:schemeClr>
          </a:solid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smtClean="0"/>
              <a:t>Introduction</a:t>
            </a:r>
            <a:endParaRPr lang="en-GB" sz="1400" dirty="0"/>
          </a:p>
        </p:txBody>
      </p:sp>
      <p:sp>
        <p:nvSpPr>
          <p:cNvPr id="6" name="Rectangle 5"/>
          <p:cNvSpPr/>
          <p:nvPr/>
        </p:nvSpPr>
        <p:spPr>
          <a:xfrm>
            <a:off x="2028000" y="-9331"/>
            <a:ext cx="2030400" cy="360000"/>
          </a:xfrm>
          <a:prstGeom prst="rect">
            <a:avLst/>
          </a:prstGeom>
          <a:solidFill>
            <a:schemeClr val="bg1">
              <a:lumMod val="65000"/>
            </a:schemeClr>
          </a:solid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smtClean="0"/>
              <a:t>Case Objectives</a:t>
            </a:r>
            <a:endParaRPr lang="en-GB" sz="1400" dirty="0"/>
          </a:p>
        </p:txBody>
      </p:sp>
      <p:sp>
        <p:nvSpPr>
          <p:cNvPr id="8" name="Rectangle 7"/>
          <p:cNvSpPr/>
          <p:nvPr/>
        </p:nvSpPr>
        <p:spPr>
          <a:xfrm>
            <a:off x="4056000" y="-9430"/>
            <a:ext cx="2030400" cy="360000"/>
          </a:xfrm>
          <a:prstGeom prst="rect">
            <a:avLst/>
          </a:prstGeom>
          <a:solidFill>
            <a:schemeClr val="tx1"/>
          </a:solid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t>Clear </a:t>
            </a:r>
            <a:r>
              <a:rPr lang="en-GB" sz="1400" dirty="0" smtClean="0"/>
              <a:t>Ideas</a:t>
            </a:r>
            <a:endParaRPr lang="en-GB" sz="1400" dirty="0"/>
          </a:p>
        </p:txBody>
      </p:sp>
      <p:sp>
        <p:nvSpPr>
          <p:cNvPr id="9" name="Rectangle 8"/>
          <p:cNvSpPr/>
          <p:nvPr/>
        </p:nvSpPr>
        <p:spPr>
          <a:xfrm>
            <a:off x="6096000" y="-5888"/>
            <a:ext cx="2030400" cy="360000"/>
          </a:xfrm>
          <a:prstGeom prst="rect">
            <a:avLst/>
          </a:prstGeom>
          <a:solidFill>
            <a:schemeClr val="bg1">
              <a:lumMod val="65000"/>
            </a:schemeClr>
          </a:solid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smtClean="0"/>
              <a:t>Appraisal</a:t>
            </a:r>
            <a:endParaRPr lang="en-GB" sz="1400" dirty="0"/>
          </a:p>
        </p:txBody>
      </p:sp>
      <p:sp>
        <p:nvSpPr>
          <p:cNvPr id="10" name="Rectangle 9"/>
          <p:cNvSpPr/>
          <p:nvPr/>
        </p:nvSpPr>
        <p:spPr>
          <a:xfrm>
            <a:off x="8136000" y="-9430"/>
            <a:ext cx="2030400" cy="360000"/>
          </a:xfrm>
          <a:prstGeom prst="rect">
            <a:avLst/>
          </a:prstGeom>
          <a:solidFill>
            <a:schemeClr val="bg1">
              <a:lumMod val="65000"/>
            </a:schemeClr>
          </a:solid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smtClean="0"/>
              <a:t>Recommendation</a:t>
            </a:r>
            <a:endParaRPr lang="en-GB" sz="1400" dirty="0"/>
          </a:p>
        </p:txBody>
      </p:sp>
      <p:sp>
        <p:nvSpPr>
          <p:cNvPr id="11" name="Rectangle 10"/>
          <p:cNvSpPr/>
          <p:nvPr/>
        </p:nvSpPr>
        <p:spPr>
          <a:xfrm>
            <a:off x="10164000" y="-13325"/>
            <a:ext cx="2030400" cy="360000"/>
          </a:xfrm>
          <a:prstGeom prst="rect">
            <a:avLst/>
          </a:prstGeom>
          <a:solidFill>
            <a:schemeClr val="bg1">
              <a:lumMod val="65000"/>
            </a:schemeClr>
          </a:solid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smtClean="0"/>
              <a:t>Conclusion</a:t>
            </a:r>
            <a:endParaRPr lang="en-GB" sz="1400" dirty="0"/>
          </a:p>
        </p:txBody>
      </p:sp>
      <p:sp>
        <p:nvSpPr>
          <p:cNvPr id="12" name="TextBox 11"/>
          <p:cNvSpPr txBox="1"/>
          <p:nvPr/>
        </p:nvSpPr>
        <p:spPr>
          <a:xfrm>
            <a:off x="1207795" y="364453"/>
            <a:ext cx="8829675" cy="707886"/>
          </a:xfrm>
          <a:prstGeom prst="rect">
            <a:avLst/>
          </a:prstGeom>
          <a:noFill/>
        </p:spPr>
        <p:txBody>
          <a:bodyPr wrap="square" rtlCol="0">
            <a:spAutoFit/>
          </a:bodyPr>
          <a:lstStyle/>
          <a:p>
            <a:r>
              <a:rPr lang="en-GB" sz="4000" dirty="0" smtClean="0">
                <a:latin typeface="+mj-lt"/>
              </a:rPr>
              <a:t>Alternative LMS</a:t>
            </a:r>
            <a:endParaRPr lang="en-GB" sz="3600" dirty="0">
              <a:latin typeface="+mj-lt"/>
            </a:endParaRPr>
          </a:p>
        </p:txBody>
      </p:sp>
      <p:pic>
        <p:nvPicPr>
          <p:cNvPr id="59" name="Picture 58"/>
          <p:cNvPicPr>
            <a:picLocks noChangeAspect="1"/>
          </p:cNvPicPr>
          <p:nvPr/>
        </p:nvPicPr>
        <p:blipFill rotWithShape="1">
          <a:blip r:embed="rId2"/>
          <a:srcRect l="31801" t="19891" r="30386" b="35294"/>
          <a:stretch/>
        </p:blipFill>
        <p:spPr>
          <a:xfrm>
            <a:off x="3129888" y="1185820"/>
            <a:ext cx="6128412" cy="4085608"/>
          </a:xfrm>
          <a:prstGeom prst="rect">
            <a:avLst/>
          </a:prstGeom>
        </p:spPr>
      </p:pic>
      <p:sp>
        <p:nvSpPr>
          <p:cNvPr id="3" name="TextBox 2"/>
          <p:cNvSpPr txBox="1"/>
          <p:nvPr/>
        </p:nvSpPr>
        <p:spPr>
          <a:xfrm>
            <a:off x="6194094" y="5384909"/>
            <a:ext cx="3253972" cy="307777"/>
          </a:xfrm>
          <a:prstGeom prst="rect">
            <a:avLst/>
          </a:prstGeom>
          <a:noFill/>
        </p:spPr>
        <p:txBody>
          <a:bodyPr wrap="square" rtlCol="0">
            <a:spAutoFit/>
          </a:bodyPr>
          <a:lstStyle/>
          <a:p>
            <a:r>
              <a:rPr lang="en-GB" sz="1400" dirty="0" smtClean="0">
                <a:latin typeface="Arial" panose="020B0604020202020204" pitchFamily="34" charset="0"/>
                <a:cs typeface="Arial" panose="020B0604020202020204" pitchFamily="34" charset="0"/>
              </a:rPr>
              <a:t>(Dahlstrom, Brooks &amp; </a:t>
            </a:r>
            <a:r>
              <a:rPr lang="en-GB" sz="1400" dirty="0">
                <a:latin typeface="Arial" panose="020B0604020202020204" pitchFamily="34" charset="0"/>
                <a:cs typeface="Arial" panose="020B0604020202020204" pitchFamily="34" charset="0"/>
              </a:rPr>
              <a:t>Bichsel, </a:t>
            </a:r>
            <a:r>
              <a:rPr lang="en-GB" sz="1400" dirty="0" smtClean="0">
                <a:latin typeface="Arial" panose="020B0604020202020204" pitchFamily="34" charset="0"/>
                <a:cs typeface="Arial" panose="020B0604020202020204" pitchFamily="34" charset="0"/>
              </a:rPr>
              <a:t>2014)</a:t>
            </a:r>
            <a:endParaRPr lang="en-GB" sz="1400" dirty="0"/>
          </a:p>
        </p:txBody>
      </p:sp>
    </p:spTree>
    <p:extLst>
      <p:ext uri="{BB962C8B-B14F-4D97-AF65-F5344CB8AC3E}">
        <p14:creationId xmlns:p14="http://schemas.microsoft.com/office/powerpoint/2010/main" val="21832016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654E61E-E8FC-4239-896F-568DEA9AA50D}" type="slidenum">
              <a:rPr lang="en-GB" smtClean="0"/>
              <a:pPr/>
              <a:t>14</a:t>
            </a:fld>
            <a:endParaRPr lang="en-GB" dirty="0"/>
          </a:p>
        </p:txBody>
      </p:sp>
      <p:sp>
        <p:nvSpPr>
          <p:cNvPr id="12" name="TextBox 11"/>
          <p:cNvSpPr txBox="1"/>
          <p:nvPr/>
        </p:nvSpPr>
        <p:spPr>
          <a:xfrm>
            <a:off x="1619925" y="458288"/>
            <a:ext cx="8829675" cy="707886"/>
          </a:xfrm>
          <a:prstGeom prst="rect">
            <a:avLst/>
          </a:prstGeom>
          <a:noFill/>
        </p:spPr>
        <p:txBody>
          <a:bodyPr wrap="square" rtlCol="0">
            <a:spAutoFit/>
          </a:bodyPr>
          <a:lstStyle/>
          <a:p>
            <a:r>
              <a:rPr lang="en-GB" sz="4000" dirty="0" smtClean="0">
                <a:latin typeface="+mj-lt"/>
              </a:rPr>
              <a:t>VISA Appraisal</a:t>
            </a:r>
            <a:endParaRPr lang="en-GB" sz="3600" dirty="0">
              <a:latin typeface="+mj-lt"/>
            </a:endParaRPr>
          </a:p>
        </p:txBody>
      </p:sp>
      <p:pic>
        <p:nvPicPr>
          <p:cNvPr id="13" name="Picture 12"/>
          <p:cNvPicPr>
            <a:picLocks noChangeAspect="1"/>
          </p:cNvPicPr>
          <p:nvPr/>
        </p:nvPicPr>
        <p:blipFill rotWithShape="1">
          <a:blip r:embed="rId2">
            <a:extLst>
              <a:ext uri="{28A0092B-C50C-407E-A947-70E740481C1C}">
                <a14:useLocalDpi xmlns:a14="http://schemas.microsoft.com/office/drawing/2010/main" val="0"/>
              </a:ext>
            </a:extLst>
          </a:blip>
          <a:srcRect l="1733" t="11864" r="33561" b="9299"/>
          <a:stretch/>
        </p:blipFill>
        <p:spPr>
          <a:xfrm>
            <a:off x="2742047" y="1166174"/>
            <a:ext cx="7887853" cy="4707278"/>
          </a:xfrm>
          <a:prstGeom prst="rect">
            <a:avLst/>
          </a:prstGeom>
        </p:spPr>
      </p:pic>
      <p:sp>
        <p:nvSpPr>
          <p:cNvPr id="14" name="Rectangle 13"/>
          <p:cNvSpPr/>
          <p:nvPr/>
        </p:nvSpPr>
        <p:spPr>
          <a:xfrm>
            <a:off x="0" y="-9331"/>
            <a:ext cx="2030400" cy="360000"/>
          </a:xfrm>
          <a:prstGeom prst="rect">
            <a:avLst/>
          </a:prstGeom>
          <a:solidFill>
            <a:schemeClr val="bg1">
              <a:lumMod val="65000"/>
            </a:schemeClr>
          </a:solid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smtClean="0"/>
              <a:t>Introduction</a:t>
            </a:r>
            <a:endParaRPr lang="en-GB" sz="1400" dirty="0"/>
          </a:p>
        </p:txBody>
      </p:sp>
      <p:sp>
        <p:nvSpPr>
          <p:cNvPr id="15" name="Rectangle 14"/>
          <p:cNvSpPr/>
          <p:nvPr/>
        </p:nvSpPr>
        <p:spPr>
          <a:xfrm>
            <a:off x="2028000" y="-9331"/>
            <a:ext cx="2030400" cy="360000"/>
          </a:xfrm>
          <a:prstGeom prst="rect">
            <a:avLst/>
          </a:prstGeom>
          <a:solidFill>
            <a:schemeClr val="bg1">
              <a:lumMod val="65000"/>
            </a:schemeClr>
          </a:solid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smtClean="0"/>
              <a:t>Case Objectives</a:t>
            </a:r>
            <a:endParaRPr lang="en-GB" sz="1400" dirty="0"/>
          </a:p>
        </p:txBody>
      </p:sp>
      <p:sp>
        <p:nvSpPr>
          <p:cNvPr id="16" name="Rectangle 15"/>
          <p:cNvSpPr/>
          <p:nvPr/>
        </p:nvSpPr>
        <p:spPr>
          <a:xfrm>
            <a:off x="4056000" y="-9430"/>
            <a:ext cx="2030400" cy="360000"/>
          </a:xfrm>
          <a:prstGeom prst="rect">
            <a:avLst/>
          </a:prstGeom>
          <a:solidFill>
            <a:schemeClr val="bg1">
              <a:lumMod val="65000"/>
            </a:schemeClr>
          </a:solid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t>Clear </a:t>
            </a:r>
            <a:r>
              <a:rPr lang="en-GB" sz="1400" dirty="0" smtClean="0"/>
              <a:t>Ideas</a:t>
            </a:r>
            <a:endParaRPr lang="en-GB" sz="1400" dirty="0"/>
          </a:p>
        </p:txBody>
      </p:sp>
      <p:sp>
        <p:nvSpPr>
          <p:cNvPr id="17" name="Rectangle 16"/>
          <p:cNvSpPr/>
          <p:nvPr/>
        </p:nvSpPr>
        <p:spPr>
          <a:xfrm>
            <a:off x="6096000" y="-5888"/>
            <a:ext cx="2030400" cy="360000"/>
          </a:xfrm>
          <a:prstGeom prst="rect">
            <a:avLst/>
          </a:prstGeom>
          <a:solidFill>
            <a:schemeClr val="tx1"/>
          </a:solid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smtClean="0"/>
              <a:t>Appraisal</a:t>
            </a:r>
            <a:endParaRPr lang="en-GB" sz="1400" dirty="0"/>
          </a:p>
        </p:txBody>
      </p:sp>
      <p:sp>
        <p:nvSpPr>
          <p:cNvPr id="18" name="Rectangle 17"/>
          <p:cNvSpPr/>
          <p:nvPr/>
        </p:nvSpPr>
        <p:spPr>
          <a:xfrm>
            <a:off x="8136000" y="-9430"/>
            <a:ext cx="2030400" cy="360000"/>
          </a:xfrm>
          <a:prstGeom prst="rect">
            <a:avLst/>
          </a:prstGeom>
          <a:solidFill>
            <a:schemeClr val="bg1">
              <a:lumMod val="65000"/>
            </a:schemeClr>
          </a:solid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smtClean="0"/>
              <a:t>Recommendation</a:t>
            </a:r>
            <a:endParaRPr lang="en-GB" sz="1400" dirty="0"/>
          </a:p>
        </p:txBody>
      </p:sp>
      <p:sp>
        <p:nvSpPr>
          <p:cNvPr id="19" name="Rectangle 18"/>
          <p:cNvSpPr/>
          <p:nvPr/>
        </p:nvSpPr>
        <p:spPr>
          <a:xfrm>
            <a:off x="10164000" y="-13325"/>
            <a:ext cx="2030400" cy="360000"/>
          </a:xfrm>
          <a:prstGeom prst="rect">
            <a:avLst/>
          </a:prstGeom>
          <a:solidFill>
            <a:schemeClr val="bg1">
              <a:lumMod val="65000"/>
            </a:schemeClr>
          </a:solid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smtClean="0"/>
              <a:t>Conclusion</a:t>
            </a:r>
            <a:endParaRPr lang="en-GB" sz="1400" dirty="0"/>
          </a:p>
        </p:txBody>
      </p:sp>
    </p:spTree>
    <p:extLst>
      <p:ext uri="{BB962C8B-B14F-4D97-AF65-F5344CB8AC3E}">
        <p14:creationId xmlns:p14="http://schemas.microsoft.com/office/powerpoint/2010/main" val="405064919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654E61E-E8FC-4239-896F-568DEA9AA50D}" type="slidenum">
              <a:rPr lang="en-GB" smtClean="0"/>
              <a:pPr/>
              <a:t>15</a:t>
            </a:fld>
            <a:endParaRPr lang="en-GB" dirty="0"/>
          </a:p>
        </p:txBody>
      </p:sp>
      <p:sp>
        <p:nvSpPr>
          <p:cNvPr id="5" name="Rectangle 4"/>
          <p:cNvSpPr/>
          <p:nvPr/>
        </p:nvSpPr>
        <p:spPr>
          <a:xfrm>
            <a:off x="0" y="-9331"/>
            <a:ext cx="1742400" cy="360000"/>
          </a:xfrm>
          <a:prstGeom prst="rect">
            <a:avLst/>
          </a:prstGeom>
          <a:solidFill>
            <a:schemeClr val="bg1">
              <a:lumMod val="65000"/>
            </a:schemeClr>
          </a:solid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smtClean="0"/>
              <a:t>Introduction</a:t>
            </a:r>
            <a:endParaRPr lang="en-GB" sz="1400" dirty="0"/>
          </a:p>
        </p:txBody>
      </p:sp>
      <p:sp>
        <p:nvSpPr>
          <p:cNvPr id="6" name="Rectangle 5"/>
          <p:cNvSpPr/>
          <p:nvPr/>
        </p:nvSpPr>
        <p:spPr>
          <a:xfrm>
            <a:off x="1742400" y="-9331"/>
            <a:ext cx="1742400" cy="360000"/>
          </a:xfrm>
          <a:prstGeom prst="rect">
            <a:avLst/>
          </a:prstGeom>
          <a:solidFill>
            <a:schemeClr val="bg1">
              <a:lumMod val="65000"/>
            </a:schemeClr>
          </a:solid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smtClean="0"/>
              <a:t>Case Objectives</a:t>
            </a:r>
            <a:endParaRPr lang="en-GB" sz="1400" dirty="0"/>
          </a:p>
        </p:txBody>
      </p:sp>
      <p:sp>
        <p:nvSpPr>
          <p:cNvPr id="7" name="Rectangle 6"/>
          <p:cNvSpPr/>
          <p:nvPr/>
        </p:nvSpPr>
        <p:spPr>
          <a:xfrm>
            <a:off x="3484800" y="-9331"/>
            <a:ext cx="1742400" cy="360000"/>
          </a:xfrm>
          <a:prstGeom prst="rect">
            <a:avLst/>
          </a:prstGeom>
          <a:solidFill>
            <a:schemeClr val="bg1">
              <a:lumMod val="65000"/>
            </a:schemeClr>
          </a:solid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smtClean="0"/>
              <a:t>Research</a:t>
            </a:r>
            <a:endParaRPr lang="en-GB" sz="1400" dirty="0"/>
          </a:p>
        </p:txBody>
      </p:sp>
      <p:sp>
        <p:nvSpPr>
          <p:cNvPr id="8" name="Rectangle 7"/>
          <p:cNvSpPr/>
          <p:nvPr/>
        </p:nvSpPr>
        <p:spPr>
          <a:xfrm>
            <a:off x="5227200" y="-5463"/>
            <a:ext cx="1742400" cy="360000"/>
          </a:xfrm>
          <a:prstGeom prst="rect">
            <a:avLst/>
          </a:prstGeom>
          <a:solidFill>
            <a:schemeClr val="bg1">
              <a:lumMod val="65000"/>
            </a:schemeClr>
          </a:solid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t>Clear </a:t>
            </a:r>
            <a:r>
              <a:rPr lang="en-GB" sz="1400" dirty="0" smtClean="0"/>
              <a:t>Ideas</a:t>
            </a:r>
            <a:endParaRPr lang="en-GB" sz="1400" dirty="0"/>
          </a:p>
        </p:txBody>
      </p:sp>
      <p:sp>
        <p:nvSpPr>
          <p:cNvPr id="9" name="Rectangle 8"/>
          <p:cNvSpPr/>
          <p:nvPr/>
        </p:nvSpPr>
        <p:spPr>
          <a:xfrm>
            <a:off x="6969600" y="-5463"/>
            <a:ext cx="1742400" cy="360000"/>
          </a:xfrm>
          <a:prstGeom prst="rect">
            <a:avLst/>
          </a:prstGeom>
          <a:solidFill>
            <a:schemeClr val="tx1"/>
          </a:solid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smtClean="0"/>
              <a:t>Appraisal</a:t>
            </a:r>
            <a:endParaRPr lang="en-GB" sz="1400" dirty="0"/>
          </a:p>
        </p:txBody>
      </p:sp>
      <p:sp>
        <p:nvSpPr>
          <p:cNvPr id="10" name="Rectangle 9"/>
          <p:cNvSpPr/>
          <p:nvPr/>
        </p:nvSpPr>
        <p:spPr>
          <a:xfrm>
            <a:off x="8712000" y="-6348"/>
            <a:ext cx="1742400" cy="360000"/>
          </a:xfrm>
          <a:prstGeom prst="rect">
            <a:avLst/>
          </a:prstGeom>
          <a:solidFill>
            <a:schemeClr val="bg1">
              <a:lumMod val="65000"/>
            </a:schemeClr>
          </a:solid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smtClean="0"/>
              <a:t>Recommendation</a:t>
            </a:r>
            <a:endParaRPr lang="en-GB" sz="1400" dirty="0"/>
          </a:p>
        </p:txBody>
      </p:sp>
      <p:sp>
        <p:nvSpPr>
          <p:cNvPr id="11" name="Rectangle 10"/>
          <p:cNvSpPr/>
          <p:nvPr/>
        </p:nvSpPr>
        <p:spPr>
          <a:xfrm>
            <a:off x="10449600" y="-7233"/>
            <a:ext cx="1742400" cy="360000"/>
          </a:xfrm>
          <a:prstGeom prst="rect">
            <a:avLst/>
          </a:prstGeom>
          <a:solidFill>
            <a:schemeClr val="bg1">
              <a:lumMod val="65000"/>
            </a:schemeClr>
          </a:solid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smtClean="0"/>
              <a:t>Conclusion</a:t>
            </a:r>
            <a:endParaRPr lang="en-GB" sz="1400" dirty="0"/>
          </a:p>
        </p:txBody>
      </p:sp>
      <p:pic>
        <p:nvPicPr>
          <p:cNvPr id="4" name="Picture 3"/>
          <p:cNvPicPr>
            <a:picLocks noChangeAspect="1"/>
          </p:cNvPicPr>
          <p:nvPr/>
        </p:nvPicPr>
        <p:blipFill rotWithShape="1">
          <a:blip r:embed="rId2"/>
          <a:srcRect l="45366" t="42033" r="26192" b="22402"/>
          <a:stretch/>
        </p:blipFill>
        <p:spPr>
          <a:xfrm>
            <a:off x="6725337" y="1729466"/>
            <a:ext cx="4320000" cy="3038847"/>
          </a:xfrm>
          <a:prstGeom prst="rect">
            <a:avLst/>
          </a:prstGeom>
        </p:spPr>
      </p:pic>
      <p:grpSp>
        <p:nvGrpSpPr>
          <p:cNvPr id="14" name="Group 13"/>
          <p:cNvGrpSpPr/>
          <p:nvPr/>
        </p:nvGrpSpPr>
        <p:grpSpPr>
          <a:xfrm>
            <a:off x="1619925" y="2309722"/>
            <a:ext cx="4617672" cy="2238555"/>
            <a:chOff x="230909" y="2176427"/>
            <a:chExt cx="4617672" cy="2238555"/>
          </a:xfrm>
        </p:grpSpPr>
        <p:pic>
          <p:nvPicPr>
            <p:cNvPr id="3" name="Picture 2"/>
            <p:cNvPicPr>
              <a:picLocks noChangeAspect="1"/>
            </p:cNvPicPr>
            <p:nvPr/>
          </p:nvPicPr>
          <p:blipFill rotWithShape="1">
            <a:blip r:embed="rId3"/>
            <a:srcRect l="50840" t="1652" b="70959"/>
            <a:stretch/>
          </p:blipFill>
          <p:spPr>
            <a:xfrm>
              <a:off x="491313" y="2176427"/>
              <a:ext cx="4357268" cy="1878336"/>
            </a:xfrm>
            <a:prstGeom prst="rect">
              <a:avLst/>
            </a:prstGeom>
          </p:spPr>
        </p:pic>
        <p:sp>
          <p:nvSpPr>
            <p:cNvPr id="13" name="Rectangle 12"/>
            <p:cNvSpPr/>
            <p:nvPr/>
          </p:nvSpPr>
          <p:spPr>
            <a:xfrm>
              <a:off x="230909" y="3334327"/>
              <a:ext cx="1043709" cy="108065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15" name="Rectangle 14"/>
          <p:cNvSpPr/>
          <p:nvPr/>
        </p:nvSpPr>
        <p:spPr>
          <a:xfrm>
            <a:off x="0" y="-9331"/>
            <a:ext cx="2030400" cy="360000"/>
          </a:xfrm>
          <a:prstGeom prst="rect">
            <a:avLst/>
          </a:prstGeom>
          <a:solidFill>
            <a:schemeClr val="bg1">
              <a:lumMod val="65000"/>
            </a:schemeClr>
          </a:solid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smtClean="0"/>
              <a:t>Introduction</a:t>
            </a:r>
            <a:endParaRPr lang="en-GB" sz="1400" dirty="0"/>
          </a:p>
        </p:txBody>
      </p:sp>
      <p:sp>
        <p:nvSpPr>
          <p:cNvPr id="16" name="Rectangle 15"/>
          <p:cNvSpPr/>
          <p:nvPr/>
        </p:nvSpPr>
        <p:spPr>
          <a:xfrm>
            <a:off x="2028000" y="-9331"/>
            <a:ext cx="2030400" cy="360000"/>
          </a:xfrm>
          <a:prstGeom prst="rect">
            <a:avLst/>
          </a:prstGeom>
          <a:solidFill>
            <a:schemeClr val="bg1">
              <a:lumMod val="65000"/>
            </a:schemeClr>
          </a:solid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smtClean="0"/>
              <a:t>Case Objectives</a:t>
            </a:r>
            <a:endParaRPr lang="en-GB" sz="1400" dirty="0"/>
          </a:p>
        </p:txBody>
      </p:sp>
      <p:sp>
        <p:nvSpPr>
          <p:cNvPr id="17" name="Rectangle 16"/>
          <p:cNvSpPr/>
          <p:nvPr/>
        </p:nvSpPr>
        <p:spPr>
          <a:xfrm>
            <a:off x="4056000" y="-9430"/>
            <a:ext cx="2030400" cy="360000"/>
          </a:xfrm>
          <a:prstGeom prst="rect">
            <a:avLst/>
          </a:prstGeom>
          <a:solidFill>
            <a:schemeClr val="bg1">
              <a:lumMod val="65000"/>
            </a:schemeClr>
          </a:solid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t>Clear </a:t>
            </a:r>
            <a:r>
              <a:rPr lang="en-GB" sz="1400" dirty="0" smtClean="0"/>
              <a:t>Ideas</a:t>
            </a:r>
            <a:endParaRPr lang="en-GB" sz="1400" dirty="0"/>
          </a:p>
        </p:txBody>
      </p:sp>
      <p:sp>
        <p:nvSpPr>
          <p:cNvPr id="18" name="Rectangle 17"/>
          <p:cNvSpPr/>
          <p:nvPr/>
        </p:nvSpPr>
        <p:spPr>
          <a:xfrm>
            <a:off x="6096000" y="-5888"/>
            <a:ext cx="2030400" cy="360000"/>
          </a:xfrm>
          <a:prstGeom prst="rect">
            <a:avLst/>
          </a:prstGeom>
          <a:solidFill>
            <a:schemeClr val="tx1"/>
          </a:solid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smtClean="0"/>
              <a:t>Appraisal</a:t>
            </a:r>
            <a:endParaRPr lang="en-GB" sz="1400" dirty="0"/>
          </a:p>
        </p:txBody>
      </p:sp>
      <p:sp>
        <p:nvSpPr>
          <p:cNvPr id="19" name="Rectangle 18"/>
          <p:cNvSpPr/>
          <p:nvPr/>
        </p:nvSpPr>
        <p:spPr>
          <a:xfrm>
            <a:off x="8136000" y="-9430"/>
            <a:ext cx="2030400" cy="360000"/>
          </a:xfrm>
          <a:prstGeom prst="rect">
            <a:avLst/>
          </a:prstGeom>
          <a:solidFill>
            <a:schemeClr val="bg1">
              <a:lumMod val="65000"/>
            </a:schemeClr>
          </a:solid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smtClean="0"/>
              <a:t>Recommendation</a:t>
            </a:r>
            <a:endParaRPr lang="en-GB" sz="1400" dirty="0"/>
          </a:p>
        </p:txBody>
      </p:sp>
      <p:sp>
        <p:nvSpPr>
          <p:cNvPr id="20" name="Rectangle 19"/>
          <p:cNvSpPr/>
          <p:nvPr/>
        </p:nvSpPr>
        <p:spPr>
          <a:xfrm>
            <a:off x="10164000" y="-13325"/>
            <a:ext cx="2030400" cy="360000"/>
          </a:xfrm>
          <a:prstGeom prst="rect">
            <a:avLst/>
          </a:prstGeom>
          <a:solidFill>
            <a:schemeClr val="bg1">
              <a:lumMod val="65000"/>
            </a:schemeClr>
          </a:solid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smtClean="0"/>
              <a:t>Conclusion</a:t>
            </a:r>
            <a:endParaRPr lang="en-GB" sz="1400" dirty="0"/>
          </a:p>
        </p:txBody>
      </p:sp>
      <p:sp>
        <p:nvSpPr>
          <p:cNvPr id="22" name="TextBox 21"/>
          <p:cNvSpPr txBox="1"/>
          <p:nvPr/>
        </p:nvSpPr>
        <p:spPr>
          <a:xfrm>
            <a:off x="1619925" y="458288"/>
            <a:ext cx="8829675" cy="707886"/>
          </a:xfrm>
          <a:prstGeom prst="rect">
            <a:avLst/>
          </a:prstGeom>
          <a:noFill/>
        </p:spPr>
        <p:txBody>
          <a:bodyPr wrap="square" rtlCol="0">
            <a:spAutoFit/>
          </a:bodyPr>
          <a:lstStyle/>
          <a:p>
            <a:r>
              <a:rPr lang="en-GB" sz="4000" dirty="0" smtClean="0">
                <a:latin typeface="+mj-lt"/>
              </a:rPr>
              <a:t>VISA Appraisal</a:t>
            </a:r>
            <a:endParaRPr lang="en-GB" sz="3600" dirty="0">
              <a:latin typeface="+mj-lt"/>
            </a:endParaRPr>
          </a:p>
        </p:txBody>
      </p:sp>
      <p:sp>
        <p:nvSpPr>
          <p:cNvPr id="23" name="TextBox 22"/>
          <p:cNvSpPr txBox="1"/>
          <p:nvPr/>
        </p:nvSpPr>
        <p:spPr>
          <a:xfrm>
            <a:off x="3724364" y="4905097"/>
            <a:ext cx="6278618" cy="830997"/>
          </a:xfrm>
          <a:prstGeom prst="rect">
            <a:avLst/>
          </a:prstGeom>
          <a:noFill/>
        </p:spPr>
        <p:txBody>
          <a:bodyPr wrap="square" rtlCol="0">
            <a:spAutoFit/>
          </a:bodyPr>
          <a:lstStyle/>
          <a:p>
            <a:pPr marL="285750" indent="-285750">
              <a:buFont typeface="Arial" panose="020B0604020202020204" pitchFamily="34" charset="0"/>
              <a:buChar char="•"/>
            </a:pPr>
            <a:r>
              <a:rPr lang="en-GB" dirty="0" smtClean="0"/>
              <a:t>Gamification is important to modern LMS systems</a:t>
            </a:r>
          </a:p>
          <a:p>
            <a:pPr marL="285750" indent="-285750">
              <a:buFont typeface="Arial" panose="020B0604020202020204" pitchFamily="34" charset="0"/>
              <a:buChar char="•"/>
            </a:pPr>
            <a:r>
              <a:rPr lang="en-GB" dirty="0" smtClean="0"/>
              <a:t>Email is most predominantly used within HE institutions </a:t>
            </a:r>
          </a:p>
          <a:p>
            <a:r>
              <a:rPr lang="en-GB" sz="1200" dirty="0">
                <a:latin typeface="Arial" panose="020B0604020202020204" pitchFamily="34" charset="0"/>
                <a:cs typeface="Arial" panose="020B0604020202020204" pitchFamily="34" charset="0"/>
              </a:rPr>
              <a:t>	</a:t>
            </a:r>
            <a:r>
              <a:rPr lang="en-GB" sz="1200" dirty="0" smtClean="0">
                <a:latin typeface="Arial" panose="020B0604020202020204" pitchFamily="34" charset="0"/>
                <a:cs typeface="Arial" panose="020B0604020202020204" pitchFamily="34" charset="0"/>
              </a:rPr>
              <a:t>        (De-Marcos</a:t>
            </a:r>
            <a:r>
              <a:rPr lang="en-GB" sz="1200" dirty="0">
                <a:latin typeface="Arial" panose="020B0604020202020204" pitchFamily="34" charset="0"/>
                <a:cs typeface="Arial" panose="020B0604020202020204" pitchFamily="34" charset="0"/>
              </a:rPr>
              <a:t>, </a:t>
            </a:r>
            <a:r>
              <a:rPr lang="en-GB" sz="1200" dirty="0" smtClean="0">
                <a:latin typeface="Arial" panose="020B0604020202020204" pitchFamily="34" charset="0"/>
                <a:cs typeface="Arial" panose="020B0604020202020204" pitchFamily="34" charset="0"/>
              </a:rPr>
              <a:t>Dominguez</a:t>
            </a:r>
            <a:r>
              <a:rPr lang="en-GB" sz="1200" dirty="0">
                <a:latin typeface="Arial" panose="020B0604020202020204" pitchFamily="34" charset="0"/>
                <a:cs typeface="Arial" panose="020B0604020202020204" pitchFamily="34" charset="0"/>
              </a:rPr>
              <a:t>, </a:t>
            </a:r>
            <a:r>
              <a:rPr lang="en-GB" sz="1200" dirty="0" smtClean="0">
                <a:latin typeface="Arial" panose="020B0604020202020204" pitchFamily="34" charset="0"/>
                <a:cs typeface="Arial" panose="020B0604020202020204" pitchFamily="34" charset="0"/>
              </a:rPr>
              <a:t>Saenz-de-Navarrete, &amp; Pages, 2014</a:t>
            </a:r>
            <a:r>
              <a:rPr lang="en-GB" sz="1200" dirty="0">
                <a:latin typeface="Arial" panose="020B0604020202020204" pitchFamily="34" charset="0"/>
                <a:cs typeface="Arial" panose="020B0604020202020204" pitchFamily="34" charset="0"/>
              </a:rPr>
              <a:t>). </a:t>
            </a:r>
            <a:endParaRPr lang="en-GB" sz="1200" dirty="0"/>
          </a:p>
        </p:txBody>
      </p:sp>
    </p:spTree>
    <p:extLst>
      <p:ext uri="{BB962C8B-B14F-4D97-AF65-F5344CB8AC3E}">
        <p14:creationId xmlns:p14="http://schemas.microsoft.com/office/powerpoint/2010/main" val="195808773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654E61E-E8FC-4239-896F-568DEA9AA50D}" type="slidenum">
              <a:rPr lang="en-GB" smtClean="0"/>
              <a:pPr/>
              <a:t>16</a:t>
            </a:fld>
            <a:endParaRPr lang="en-GB" dirty="0"/>
          </a:p>
        </p:txBody>
      </p:sp>
      <p:sp>
        <p:nvSpPr>
          <p:cNvPr id="5" name="Rectangle 4"/>
          <p:cNvSpPr/>
          <p:nvPr/>
        </p:nvSpPr>
        <p:spPr>
          <a:xfrm>
            <a:off x="0" y="-9331"/>
            <a:ext cx="1742400" cy="360000"/>
          </a:xfrm>
          <a:prstGeom prst="rect">
            <a:avLst/>
          </a:prstGeom>
          <a:solidFill>
            <a:schemeClr val="bg1">
              <a:lumMod val="65000"/>
            </a:schemeClr>
          </a:solid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smtClean="0"/>
              <a:t>Introduction</a:t>
            </a:r>
            <a:endParaRPr lang="en-GB" sz="1400" dirty="0"/>
          </a:p>
        </p:txBody>
      </p:sp>
      <p:sp>
        <p:nvSpPr>
          <p:cNvPr id="6" name="Rectangle 5"/>
          <p:cNvSpPr/>
          <p:nvPr/>
        </p:nvSpPr>
        <p:spPr>
          <a:xfrm>
            <a:off x="1742400" y="-9331"/>
            <a:ext cx="1742400" cy="360000"/>
          </a:xfrm>
          <a:prstGeom prst="rect">
            <a:avLst/>
          </a:prstGeom>
          <a:solidFill>
            <a:schemeClr val="bg1">
              <a:lumMod val="65000"/>
            </a:schemeClr>
          </a:solid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smtClean="0"/>
              <a:t>Case Objectives</a:t>
            </a:r>
            <a:endParaRPr lang="en-GB" sz="1400" dirty="0"/>
          </a:p>
        </p:txBody>
      </p:sp>
      <p:sp>
        <p:nvSpPr>
          <p:cNvPr id="7" name="Rectangle 6"/>
          <p:cNvSpPr/>
          <p:nvPr/>
        </p:nvSpPr>
        <p:spPr>
          <a:xfrm>
            <a:off x="3484800" y="-9331"/>
            <a:ext cx="1742400" cy="360000"/>
          </a:xfrm>
          <a:prstGeom prst="rect">
            <a:avLst/>
          </a:prstGeom>
          <a:solidFill>
            <a:schemeClr val="bg1">
              <a:lumMod val="65000"/>
            </a:schemeClr>
          </a:solid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smtClean="0"/>
              <a:t>Research</a:t>
            </a:r>
            <a:endParaRPr lang="en-GB" sz="1400" dirty="0"/>
          </a:p>
        </p:txBody>
      </p:sp>
      <p:sp>
        <p:nvSpPr>
          <p:cNvPr id="8" name="Rectangle 7"/>
          <p:cNvSpPr/>
          <p:nvPr/>
        </p:nvSpPr>
        <p:spPr>
          <a:xfrm>
            <a:off x="5227200" y="-5463"/>
            <a:ext cx="1742400" cy="360000"/>
          </a:xfrm>
          <a:prstGeom prst="rect">
            <a:avLst/>
          </a:prstGeom>
          <a:solidFill>
            <a:schemeClr val="bg1">
              <a:lumMod val="65000"/>
            </a:schemeClr>
          </a:solid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t>Clear </a:t>
            </a:r>
            <a:r>
              <a:rPr lang="en-GB" sz="1400" dirty="0" smtClean="0"/>
              <a:t>Ideas</a:t>
            </a:r>
            <a:endParaRPr lang="en-GB" sz="1400" dirty="0"/>
          </a:p>
        </p:txBody>
      </p:sp>
      <p:sp>
        <p:nvSpPr>
          <p:cNvPr id="9" name="Rectangle 8"/>
          <p:cNvSpPr/>
          <p:nvPr/>
        </p:nvSpPr>
        <p:spPr>
          <a:xfrm>
            <a:off x="6969600" y="-5463"/>
            <a:ext cx="1742400" cy="360000"/>
          </a:xfrm>
          <a:prstGeom prst="rect">
            <a:avLst/>
          </a:prstGeom>
          <a:solidFill>
            <a:schemeClr val="tx1"/>
          </a:solid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smtClean="0"/>
              <a:t>Appraisal</a:t>
            </a:r>
            <a:endParaRPr lang="en-GB" sz="1400" dirty="0"/>
          </a:p>
        </p:txBody>
      </p:sp>
      <p:sp>
        <p:nvSpPr>
          <p:cNvPr id="10" name="Rectangle 9"/>
          <p:cNvSpPr/>
          <p:nvPr/>
        </p:nvSpPr>
        <p:spPr>
          <a:xfrm>
            <a:off x="8712000" y="-6348"/>
            <a:ext cx="1742400" cy="360000"/>
          </a:xfrm>
          <a:prstGeom prst="rect">
            <a:avLst/>
          </a:prstGeom>
          <a:solidFill>
            <a:schemeClr val="bg1">
              <a:lumMod val="65000"/>
            </a:schemeClr>
          </a:solid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smtClean="0"/>
              <a:t>Recommendation</a:t>
            </a:r>
            <a:endParaRPr lang="en-GB" sz="1400" dirty="0"/>
          </a:p>
        </p:txBody>
      </p:sp>
      <p:sp>
        <p:nvSpPr>
          <p:cNvPr id="11" name="Rectangle 10"/>
          <p:cNvSpPr/>
          <p:nvPr/>
        </p:nvSpPr>
        <p:spPr>
          <a:xfrm>
            <a:off x="10449600" y="-7233"/>
            <a:ext cx="1742400" cy="360000"/>
          </a:xfrm>
          <a:prstGeom prst="rect">
            <a:avLst/>
          </a:prstGeom>
          <a:solidFill>
            <a:schemeClr val="bg1">
              <a:lumMod val="65000"/>
            </a:schemeClr>
          </a:solid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smtClean="0"/>
              <a:t>Conclusion</a:t>
            </a:r>
            <a:endParaRPr lang="en-GB" sz="1400" dirty="0"/>
          </a:p>
        </p:txBody>
      </p:sp>
      <p:pic>
        <p:nvPicPr>
          <p:cNvPr id="3" name="Picture 2"/>
          <p:cNvPicPr>
            <a:picLocks noChangeAspect="1"/>
          </p:cNvPicPr>
          <p:nvPr/>
        </p:nvPicPr>
        <p:blipFill rotWithShape="1">
          <a:blip r:embed="rId2"/>
          <a:srcRect l="24950" t="19546" r="41378" b="60639"/>
          <a:stretch/>
        </p:blipFill>
        <p:spPr>
          <a:xfrm>
            <a:off x="1619925" y="2408368"/>
            <a:ext cx="3475777" cy="1538931"/>
          </a:xfrm>
          <a:prstGeom prst="rect">
            <a:avLst/>
          </a:prstGeom>
        </p:spPr>
      </p:pic>
      <p:sp>
        <p:nvSpPr>
          <p:cNvPr id="16" name="AutoShape 4" descr="blob:https://web.whatsapp.com/9a98dea2-010a-4b03-b1d0-7418ef1551f5"/>
          <p:cNvSpPr>
            <a:spLocks noChangeAspect="1" noChangeArrowheads="1"/>
          </p:cNvSpPr>
          <p:nvPr/>
        </p:nvSpPr>
        <p:spPr bwMode="auto">
          <a:xfrm>
            <a:off x="-457200" y="-34731"/>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dirty="0"/>
          </a:p>
        </p:txBody>
      </p:sp>
      <p:pic>
        <p:nvPicPr>
          <p:cNvPr id="18" name="Picture 17"/>
          <p:cNvPicPr>
            <a:picLocks noChangeAspect="1"/>
          </p:cNvPicPr>
          <p:nvPr/>
        </p:nvPicPr>
        <p:blipFill rotWithShape="1">
          <a:blip r:embed="rId3">
            <a:extLst>
              <a:ext uri="{28A0092B-C50C-407E-A947-70E740481C1C}">
                <a14:useLocalDpi xmlns:a14="http://schemas.microsoft.com/office/drawing/2010/main" val="0"/>
              </a:ext>
            </a:extLst>
          </a:blip>
          <a:srcRect l="45274" t="42110" r="27005" b="25259"/>
          <a:stretch/>
        </p:blipFill>
        <p:spPr>
          <a:xfrm>
            <a:off x="6859200" y="1747681"/>
            <a:ext cx="4320000" cy="2860304"/>
          </a:xfrm>
          <a:prstGeom prst="rect">
            <a:avLst/>
          </a:prstGeom>
        </p:spPr>
      </p:pic>
      <p:sp>
        <p:nvSpPr>
          <p:cNvPr id="14" name="Rectangle 13"/>
          <p:cNvSpPr/>
          <p:nvPr/>
        </p:nvSpPr>
        <p:spPr>
          <a:xfrm>
            <a:off x="0" y="-9331"/>
            <a:ext cx="2030400" cy="360000"/>
          </a:xfrm>
          <a:prstGeom prst="rect">
            <a:avLst/>
          </a:prstGeom>
          <a:solidFill>
            <a:schemeClr val="bg1">
              <a:lumMod val="65000"/>
            </a:schemeClr>
          </a:solid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smtClean="0"/>
              <a:t>Introduction</a:t>
            </a:r>
            <a:endParaRPr lang="en-GB" sz="1400" dirty="0"/>
          </a:p>
        </p:txBody>
      </p:sp>
      <p:sp>
        <p:nvSpPr>
          <p:cNvPr id="15" name="Rectangle 14"/>
          <p:cNvSpPr/>
          <p:nvPr/>
        </p:nvSpPr>
        <p:spPr>
          <a:xfrm>
            <a:off x="2028000" y="-9331"/>
            <a:ext cx="2030400" cy="360000"/>
          </a:xfrm>
          <a:prstGeom prst="rect">
            <a:avLst/>
          </a:prstGeom>
          <a:solidFill>
            <a:schemeClr val="bg1">
              <a:lumMod val="65000"/>
            </a:schemeClr>
          </a:solid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smtClean="0"/>
              <a:t>Case Objectives</a:t>
            </a:r>
            <a:endParaRPr lang="en-GB" sz="1400" dirty="0"/>
          </a:p>
        </p:txBody>
      </p:sp>
      <p:sp>
        <p:nvSpPr>
          <p:cNvPr id="17" name="Rectangle 16"/>
          <p:cNvSpPr/>
          <p:nvPr/>
        </p:nvSpPr>
        <p:spPr>
          <a:xfrm>
            <a:off x="4056000" y="-9430"/>
            <a:ext cx="2030400" cy="360000"/>
          </a:xfrm>
          <a:prstGeom prst="rect">
            <a:avLst/>
          </a:prstGeom>
          <a:solidFill>
            <a:schemeClr val="bg1">
              <a:lumMod val="65000"/>
            </a:schemeClr>
          </a:solid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t>Clear </a:t>
            </a:r>
            <a:r>
              <a:rPr lang="en-GB" sz="1400" dirty="0" smtClean="0"/>
              <a:t>Ideas</a:t>
            </a:r>
            <a:endParaRPr lang="en-GB" sz="1400" dirty="0"/>
          </a:p>
        </p:txBody>
      </p:sp>
      <p:sp>
        <p:nvSpPr>
          <p:cNvPr id="19" name="Rectangle 18"/>
          <p:cNvSpPr/>
          <p:nvPr/>
        </p:nvSpPr>
        <p:spPr>
          <a:xfrm>
            <a:off x="6096000" y="-5888"/>
            <a:ext cx="2030400" cy="360000"/>
          </a:xfrm>
          <a:prstGeom prst="rect">
            <a:avLst/>
          </a:prstGeom>
          <a:solidFill>
            <a:schemeClr val="tx1"/>
          </a:solid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smtClean="0"/>
              <a:t>Appraisal</a:t>
            </a:r>
            <a:endParaRPr lang="en-GB" sz="1400" dirty="0"/>
          </a:p>
        </p:txBody>
      </p:sp>
      <p:sp>
        <p:nvSpPr>
          <p:cNvPr id="20" name="Rectangle 19"/>
          <p:cNvSpPr/>
          <p:nvPr/>
        </p:nvSpPr>
        <p:spPr>
          <a:xfrm>
            <a:off x="8136000" y="-9430"/>
            <a:ext cx="2030400" cy="360000"/>
          </a:xfrm>
          <a:prstGeom prst="rect">
            <a:avLst/>
          </a:prstGeom>
          <a:solidFill>
            <a:schemeClr val="bg1">
              <a:lumMod val="65000"/>
            </a:schemeClr>
          </a:solid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smtClean="0"/>
              <a:t>Recommendation</a:t>
            </a:r>
            <a:endParaRPr lang="en-GB" sz="1400" dirty="0"/>
          </a:p>
        </p:txBody>
      </p:sp>
      <p:sp>
        <p:nvSpPr>
          <p:cNvPr id="21" name="Rectangle 20"/>
          <p:cNvSpPr/>
          <p:nvPr/>
        </p:nvSpPr>
        <p:spPr>
          <a:xfrm>
            <a:off x="10164000" y="-13325"/>
            <a:ext cx="2030400" cy="360000"/>
          </a:xfrm>
          <a:prstGeom prst="rect">
            <a:avLst/>
          </a:prstGeom>
          <a:solidFill>
            <a:schemeClr val="bg1">
              <a:lumMod val="65000"/>
            </a:schemeClr>
          </a:solid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smtClean="0"/>
              <a:t>Conclusion</a:t>
            </a:r>
            <a:endParaRPr lang="en-GB" sz="1400" dirty="0"/>
          </a:p>
        </p:txBody>
      </p:sp>
      <p:sp>
        <p:nvSpPr>
          <p:cNvPr id="22" name="TextBox 21"/>
          <p:cNvSpPr txBox="1"/>
          <p:nvPr/>
        </p:nvSpPr>
        <p:spPr>
          <a:xfrm>
            <a:off x="2879382" y="4921819"/>
            <a:ext cx="7959636" cy="861774"/>
          </a:xfrm>
          <a:prstGeom prst="rect">
            <a:avLst/>
          </a:prstGeom>
          <a:noFill/>
        </p:spPr>
        <p:txBody>
          <a:bodyPr wrap="square" rtlCol="0">
            <a:spAutoFit/>
          </a:bodyPr>
          <a:lstStyle/>
          <a:p>
            <a:pPr marL="285750" indent="-285750">
              <a:buFont typeface="Arial" panose="020B0604020202020204" pitchFamily="34" charset="0"/>
              <a:buChar char="•"/>
            </a:pPr>
            <a:r>
              <a:rPr lang="en-GB" dirty="0" smtClean="0"/>
              <a:t>All types of learning using LMS are important to achieve success within HE</a:t>
            </a:r>
          </a:p>
          <a:p>
            <a:pPr marL="285750" indent="-285750">
              <a:buFont typeface="Arial" panose="020B0604020202020204" pitchFamily="34" charset="0"/>
              <a:buChar char="•"/>
            </a:pPr>
            <a:r>
              <a:rPr lang="en-GB" dirty="0" smtClean="0"/>
              <a:t>Communication and collaborative learning are imperative to successful LMS</a:t>
            </a:r>
          </a:p>
          <a:p>
            <a:r>
              <a:rPr lang="en-GB" sz="1200" dirty="0">
                <a:latin typeface="Arial" panose="020B0604020202020204" pitchFamily="34" charset="0"/>
                <a:cs typeface="Arial" panose="020B0604020202020204" pitchFamily="34" charset="0"/>
              </a:rPr>
              <a:t>	</a:t>
            </a:r>
            <a:r>
              <a:rPr lang="en-GB" sz="1200" dirty="0" smtClean="0">
                <a:latin typeface="Arial" panose="020B0604020202020204" pitchFamily="34" charset="0"/>
                <a:cs typeface="Arial" panose="020B0604020202020204" pitchFamily="34" charset="0"/>
              </a:rPr>
              <a:t> 				(</a:t>
            </a:r>
            <a:r>
              <a:rPr lang="en-GB" sz="1200" dirty="0" smtClean="0">
                <a:latin typeface="Arial" panose="020B0604020202020204" pitchFamily="34" charset="0"/>
                <a:cs typeface="Arial" panose="020B0604020202020204" pitchFamily="34" charset="0"/>
              </a:rPr>
              <a:t>Veselinov</a:t>
            </a:r>
            <a:r>
              <a:rPr lang="en-GB" sz="1200" dirty="0" smtClean="0">
                <a:latin typeface="Arial" panose="020B0604020202020204" pitchFamily="34" charset="0"/>
                <a:cs typeface="Arial" panose="020B0604020202020204" pitchFamily="34" charset="0"/>
              </a:rPr>
              <a:t>, </a:t>
            </a:r>
            <a:r>
              <a:rPr lang="en-GB" sz="1200" dirty="0" smtClean="0">
                <a:latin typeface="Arial" panose="020B0604020202020204" pitchFamily="34" charset="0"/>
                <a:cs typeface="Arial" panose="020B0604020202020204" pitchFamily="34" charset="0"/>
              </a:rPr>
              <a:t>Kotevski</a:t>
            </a:r>
            <a:r>
              <a:rPr lang="en-GB" sz="1200" dirty="0" smtClean="0">
                <a:latin typeface="Arial" panose="020B0604020202020204" pitchFamily="34" charset="0"/>
                <a:cs typeface="Arial" panose="020B0604020202020204" pitchFamily="34" charset="0"/>
              </a:rPr>
              <a:t>, &amp; </a:t>
            </a:r>
            <a:r>
              <a:rPr lang="en-GB" sz="1200" dirty="0" smtClean="0">
                <a:latin typeface="Arial" panose="020B0604020202020204" pitchFamily="34" charset="0"/>
                <a:cs typeface="Arial" panose="020B0604020202020204" pitchFamily="34" charset="0"/>
              </a:rPr>
              <a:t>Rendevski</a:t>
            </a:r>
            <a:r>
              <a:rPr lang="en-GB" sz="1200" dirty="0" smtClean="0">
                <a:latin typeface="Arial" panose="020B0604020202020204" pitchFamily="34" charset="0"/>
                <a:cs typeface="Arial" panose="020B0604020202020204" pitchFamily="34" charset="0"/>
              </a:rPr>
              <a:t>, 2018)</a:t>
            </a:r>
            <a:endParaRPr lang="en-GB" sz="1200" dirty="0"/>
          </a:p>
        </p:txBody>
      </p:sp>
      <p:sp>
        <p:nvSpPr>
          <p:cNvPr id="24" name="TextBox 23"/>
          <p:cNvSpPr txBox="1"/>
          <p:nvPr/>
        </p:nvSpPr>
        <p:spPr>
          <a:xfrm>
            <a:off x="1619925" y="458288"/>
            <a:ext cx="8829675" cy="707886"/>
          </a:xfrm>
          <a:prstGeom prst="rect">
            <a:avLst/>
          </a:prstGeom>
          <a:noFill/>
        </p:spPr>
        <p:txBody>
          <a:bodyPr wrap="square" rtlCol="0">
            <a:spAutoFit/>
          </a:bodyPr>
          <a:lstStyle/>
          <a:p>
            <a:r>
              <a:rPr lang="en-GB" sz="4000" dirty="0" smtClean="0">
                <a:latin typeface="+mj-lt"/>
              </a:rPr>
              <a:t>VISA Appraisal</a:t>
            </a:r>
            <a:endParaRPr lang="en-GB" sz="3600" dirty="0">
              <a:latin typeface="+mj-lt"/>
            </a:endParaRPr>
          </a:p>
        </p:txBody>
      </p:sp>
    </p:spTree>
    <p:extLst>
      <p:ext uri="{BB962C8B-B14F-4D97-AF65-F5344CB8AC3E}">
        <p14:creationId xmlns:p14="http://schemas.microsoft.com/office/powerpoint/2010/main" val="240440179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654E61E-E8FC-4239-896F-568DEA9AA50D}" type="slidenum">
              <a:rPr lang="en-GB" smtClean="0"/>
              <a:pPr/>
              <a:t>17</a:t>
            </a:fld>
            <a:endParaRPr lang="en-GB" dirty="0"/>
          </a:p>
        </p:txBody>
      </p:sp>
      <p:sp>
        <p:nvSpPr>
          <p:cNvPr id="5" name="Rectangle 4"/>
          <p:cNvSpPr/>
          <p:nvPr/>
        </p:nvSpPr>
        <p:spPr>
          <a:xfrm>
            <a:off x="0" y="-9331"/>
            <a:ext cx="1742400" cy="360000"/>
          </a:xfrm>
          <a:prstGeom prst="rect">
            <a:avLst/>
          </a:prstGeom>
          <a:solidFill>
            <a:schemeClr val="bg1">
              <a:lumMod val="65000"/>
            </a:schemeClr>
          </a:solid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smtClean="0"/>
              <a:t>Introduction</a:t>
            </a:r>
            <a:endParaRPr lang="en-GB" sz="1400" dirty="0"/>
          </a:p>
        </p:txBody>
      </p:sp>
      <p:sp>
        <p:nvSpPr>
          <p:cNvPr id="6" name="Rectangle 5"/>
          <p:cNvSpPr/>
          <p:nvPr/>
        </p:nvSpPr>
        <p:spPr>
          <a:xfrm>
            <a:off x="1742400" y="-9331"/>
            <a:ext cx="1742400" cy="360000"/>
          </a:xfrm>
          <a:prstGeom prst="rect">
            <a:avLst/>
          </a:prstGeom>
          <a:solidFill>
            <a:schemeClr val="bg1">
              <a:lumMod val="65000"/>
            </a:schemeClr>
          </a:solid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smtClean="0"/>
              <a:t>Case Objectives</a:t>
            </a:r>
            <a:endParaRPr lang="en-GB" sz="1400" dirty="0"/>
          </a:p>
        </p:txBody>
      </p:sp>
      <p:sp>
        <p:nvSpPr>
          <p:cNvPr id="7" name="Rectangle 6"/>
          <p:cNvSpPr/>
          <p:nvPr/>
        </p:nvSpPr>
        <p:spPr>
          <a:xfrm>
            <a:off x="3484800" y="-9331"/>
            <a:ext cx="1742400" cy="360000"/>
          </a:xfrm>
          <a:prstGeom prst="rect">
            <a:avLst/>
          </a:prstGeom>
          <a:solidFill>
            <a:schemeClr val="bg1">
              <a:lumMod val="65000"/>
            </a:schemeClr>
          </a:solid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smtClean="0"/>
              <a:t>Research</a:t>
            </a:r>
            <a:endParaRPr lang="en-GB" sz="1400" dirty="0"/>
          </a:p>
        </p:txBody>
      </p:sp>
      <p:sp>
        <p:nvSpPr>
          <p:cNvPr id="8" name="Rectangle 7"/>
          <p:cNvSpPr/>
          <p:nvPr/>
        </p:nvSpPr>
        <p:spPr>
          <a:xfrm>
            <a:off x="5227200" y="-5463"/>
            <a:ext cx="1742400" cy="360000"/>
          </a:xfrm>
          <a:prstGeom prst="rect">
            <a:avLst/>
          </a:prstGeom>
          <a:solidFill>
            <a:schemeClr val="bg1">
              <a:lumMod val="65000"/>
            </a:schemeClr>
          </a:solid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t>Clear </a:t>
            </a:r>
            <a:r>
              <a:rPr lang="en-GB" sz="1400" dirty="0" smtClean="0"/>
              <a:t>Ideas</a:t>
            </a:r>
            <a:endParaRPr lang="en-GB" sz="1400" dirty="0"/>
          </a:p>
        </p:txBody>
      </p:sp>
      <p:sp>
        <p:nvSpPr>
          <p:cNvPr id="9" name="Rectangle 8"/>
          <p:cNvSpPr/>
          <p:nvPr/>
        </p:nvSpPr>
        <p:spPr>
          <a:xfrm>
            <a:off x="6969600" y="-5463"/>
            <a:ext cx="1742400" cy="360000"/>
          </a:xfrm>
          <a:prstGeom prst="rect">
            <a:avLst/>
          </a:prstGeom>
          <a:solidFill>
            <a:schemeClr val="tx1"/>
          </a:solid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smtClean="0"/>
              <a:t>Appraisal</a:t>
            </a:r>
            <a:endParaRPr lang="en-GB" sz="1400" dirty="0"/>
          </a:p>
        </p:txBody>
      </p:sp>
      <p:sp>
        <p:nvSpPr>
          <p:cNvPr id="10" name="Rectangle 9"/>
          <p:cNvSpPr/>
          <p:nvPr/>
        </p:nvSpPr>
        <p:spPr>
          <a:xfrm>
            <a:off x="8712000" y="-6348"/>
            <a:ext cx="1742400" cy="360000"/>
          </a:xfrm>
          <a:prstGeom prst="rect">
            <a:avLst/>
          </a:prstGeom>
          <a:solidFill>
            <a:schemeClr val="bg1">
              <a:lumMod val="65000"/>
            </a:schemeClr>
          </a:solid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smtClean="0"/>
              <a:t>Recommendation</a:t>
            </a:r>
            <a:endParaRPr lang="en-GB" sz="1400" dirty="0"/>
          </a:p>
        </p:txBody>
      </p:sp>
      <p:sp>
        <p:nvSpPr>
          <p:cNvPr id="11" name="Rectangle 10"/>
          <p:cNvSpPr/>
          <p:nvPr/>
        </p:nvSpPr>
        <p:spPr>
          <a:xfrm>
            <a:off x="10449600" y="-7233"/>
            <a:ext cx="1742400" cy="360000"/>
          </a:xfrm>
          <a:prstGeom prst="rect">
            <a:avLst/>
          </a:prstGeom>
          <a:solidFill>
            <a:schemeClr val="bg1">
              <a:lumMod val="65000"/>
            </a:schemeClr>
          </a:solid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smtClean="0"/>
              <a:t>Conclusion</a:t>
            </a:r>
            <a:endParaRPr lang="en-GB" sz="1400" dirty="0"/>
          </a:p>
        </p:txBody>
      </p:sp>
      <p:pic>
        <p:nvPicPr>
          <p:cNvPr id="3" name="Picture 2"/>
          <p:cNvPicPr>
            <a:picLocks noChangeAspect="1"/>
          </p:cNvPicPr>
          <p:nvPr/>
        </p:nvPicPr>
        <p:blipFill rotWithShape="1">
          <a:blip r:embed="rId2"/>
          <a:srcRect l="46828" t="36692" r="16993" b="45160"/>
          <a:stretch/>
        </p:blipFill>
        <p:spPr>
          <a:xfrm>
            <a:off x="1619925" y="2561586"/>
            <a:ext cx="3853278" cy="1495538"/>
          </a:xfrm>
          <a:prstGeom prst="rect">
            <a:avLst/>
          </a:prstGeom>
        </p:spPr>
      </p:pic>
      <p:pic>
        <p:nvPicPr>
          <p:cNvPr id="15" name="Picture 14"/>
          <p:cNvPicPr>
            <a:picLocks noChangeAspect="1"/>
          </p:cNvPicPr>
          <p:nvPr/>
        </p:nvPicPr>
        <p:blipFill rotWithShape="1">
          <a:blip r:embed="rId3">
            <a:extLst>
              <a:ext uri="{28A0092B-C50C-407E-A947-70E740481C1C}">
                <a14:useLocalDpi xmlns:a14="http://schemas.microsoft.com/office/drawing/2010/main" val="0"/>
              </a:ext>
            </a:extLst>
          </a:blip>
          <a:srcRect l="45319" t="42105" r="26992" b="27185"/>
          <a:stretch/>
        </p:blipFill>
        <p:spPr>
          <a:xfrm>
            <a:off x="6859200" y="1936865"/>
            <a:ext cx="4320000" cy="2695103"/>
          </a:xfrm>
          <a:prstGeom prst="rect">
            <a:avLst/>
          </a:prstGeom>
        </p:spPr>
      </p:pic>
      <p:sp>
        <p:nvSpPr>
          <p:cNvPr id="13" name="Rectangle 12"/>
          <p:cNvSpPr/>
          <p:nvPr/>
        </p:nvSpPr>
        <p:spPr>
          <a:xfrm>
            <a:off x="0" y="-9331"/>
            <a:ext cx="2030400" cy="360000"/>
          </a:xfrm>
          <a:prstGeom prst="rect">
            <a:avLst/>
          </a:prstGeom>
          <a:solidFill>
            <a:schemeClr val="bg1">
              <a:lumMod val="65000"/>
            </a:schemeClr>
          </a:solid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smtClean="0"/>
              <a:t>Introduction</a:t>
            </a:r>
            <a:endParaRPr lang="en-GB" sz="1400" dirty="0"/>
          </a:p>
        </p:txBody>
      </p:sp>
      <p:sp>
        <p:nvSpPr>
          <p:cNvPr id="14" name="Rectangle 13"/>
          <p:cNvSpPr/>
          <p:nvPr/>
        </p:nvSpPr>
        <p:spPr>
          <a:xfrm>
            <a:off x="2028000" y="-9331"/>
            <a:ext cx="2030400" cy="360000"/>
          </a:xfrm>
          <a:prstGeom prst="rect">
            <a:avLst/>
          </a:prstGeom>
          <a:solidFill>
            <a:schemeClr val="bg1">
              <a:lumMod val="65000"/>
            </a:schemeClr>
          </a:solid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smtClean="0"/>
              <a:t>Case Objectives</a:t>
            </a:r>
            <a:endParaRPr lang="en-GB" sz="1400" dirty="0"/>
          </a:p>
        </p:txBody>
      </p:sp>
      <p:sp>
        <p:nvSpPr>
          <p:cNvPr id="16" name="Rectangle 15"/>
          <p:cNvSpPr/>
          <p:nvPr/>
        </p:nvSpPr>
        <p:spPr>
          <a:xfrm>
            <a:off x="4056000" y="-9430"/>
            <a:ext cx="2030400" cy="360000"/>
          </a:xfrm>
          <a:prstGeom prst="rect">
            <a:avLst/>
          </a:prstGeom>
          <a:solidFill>
            <a:schemeClr val="bg1">
              <a:lumMod val="65000"/>
            </a:schemeClr>
          </a:solid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t>Clear </a:t>
            </a:r>
            <a:r>
              <a:rPr lang="en-GB" sz="1400" dirty="0" smtClean="0"/>
              <a:t>Ideas</a:t>
            </a:r>
            <a:endParaRPr lang="en-GB" sz="1400" dirty="0"/>
          </a:p>
        </p:txBody>
      </p:sp>
      <p:sp>
        <p:nvSpPr>
          <p:cNvPr id="17" name="Rectangle 16"/>
          <p:cNvSpPr/>
          <p:nvPr/>
        </p:nvSpPr>
        <p:spPr>
          <a:xfrm>
            <a:off x="6096000" y="-5888"/>
            <a:ext cx="2030400" cy="360000"/>
          </a:xfrm>
          <a:prstGeom prst="rect">
            <a:avLst/>
          </a:prstGeom>
          <a:solidFill>
            <a:schemeClr val="tx1"/>
          </a:solid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smtClean="0"/>
              <a:t>Appraisal</a:t>
            </a:r>
            <a:endParaRPr lang="en-GB" sz="1400" dirty="0"/>
          </a:p>
        </p:txBody>
      </p:sp>
      <p:sp>
        <p:nvSpPr>
          <p:cNvPr id="18" name="Rectangle 17"/>
          <p:cNvSpPr/>
          <p:nvPr/>
        </p:nvSpPr>
        <p:spPr>
          <a:xfrm>
            <a:off x="8136000" y="-9430"/>
            <a:ext cx="2030400" cy="360000"/>
          </a:xfrm>
          <a:prstGeom prst="rect">
            <a:avLst/>
          </a:prstGeom>
          <a:solidFill>
            <a:schemeClr val="bg1">
              <a:lumMod val="65000"/>
            </a:schemeClr>
          </a:solid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smtClean="0"/>
              <a:t>Recommendation</a:t>
            </a:r>
            <a:endParaRPr lang="en-GB" sz="1400" dirty="0"/>
          </a:p>
        </p:txBody>
      </p:sp>
      <p:sp>
        <p:nvSpPr>
          <p:cNvPr id="19" name="Rectangle 18"/>
          <p:cNvSpPr/>
          <p:nvPr/>
        </p:nvSpPr>
        <p:spPr>
          <a:xfrm>
            <a:off x="10164000" y="-13325"/>
            <a:ext cx="2030400" cy="360000"/>
          </a:xfrm>
          <a:prstGeom prst="rect">
            <a:avLst/>
          </a:prstGeom>
          <a:solidFill>
            <a:schemeClr val="bg1">
              <a:lumMod val="65000"/>
            </a:schemeClr>
          </a:solid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smtClean="0"/>
              <a:t>Conclusion</a:t>
            </a:r>
            <a:endParaRPr lang="en-GB" sz="1400" dirty="0"/>
          </a:p>
        </p:txBody>
      </p:sp>
      <p:sp>
        <p:nvSpPr>
          <p:cNvPr id="20" name="TextBox 19"/>
          <p:cNvSpPr txBox="1"/>
          <p:nvPr/>
        </p:nvSpPr>
        <p:spPr>
          <a:xfrm>
            <a:off x="2879382" y="4921819"/>
            <a:ext cx="7959636" cy="1200329"/>
          </a:xfrm>
          <a:prstGeom prst="rect">
            <a:avLst/>
          </a:prstGeom>
          <a:noFill/>
        </p:spPr>
        <p:txBody>
          <a:bodyPr wrap="square" rtlCol="0">
            <a:spAutoFit/>
          </a:bodyPr>
          <a:lstStyle/>
          <a:p>
            <a:pPr marL="285750" indent="-285750">
              <a:buFont typeface="Arial" panose="020B0604020202020204" pitchFamily="34" charset="0"/>
              <a:buChar char="•"/>
            </a:pPr>
            <a:r>
              <a:rPr lang="en-GB" dirty="0" smtClean="0"/>
              <a:t>User Friendliness, Interface and experience scored highest through </a:t>
            </a:r>
            <a:r>
              <a:rPr lang="en-GB" dirty="0" smtClean="0"/>
              <a:t>our research into LMS therefore takes the highest weighting</a:t>
            </a:r>
          </a:p>
          <a:p>
            <a:pPr lvl="8"/>
            <a:r>
              <a:rPr lang="en-GB" sz="1200" dirty="0" smtClean="0">
                <a:latin typeface="Arial" panose="020B0604020202020204" pitchFamily="34" charset="0"/>
                <a:cs typeface="Arial" panose="020B0604020202020204" pitchFamily="34" charset="0"/>
              </a:rPr>
              <a:t>			(</a:t>
            </a:r>
            <a:r>
              <a:rPr lang="en-GB" sz="1200" dirty="0" smtClean="0">
                <a:latin typeface="Arial" panose="020B0604020202020204" pitchFamily="34" charset="0"/>
                <a:cs typeface="Arial" panose="020B0604020202020204" pitchFamily="34" charset="0"/>
              </a:rPr>
              <a:t>Sclater</a:t>
            </a:r>
            <a:r>
              <a:rPr lang="en-GB" sz="1200" dirty="0" smtClean="0">
                <a:latin typeface="Arial" panose="020B0604020202020204" pitchFamily="34" charset="0"/>
                <a:cs typeface="Arial" panose="020B0604020202020204" pitchFamily="34" charset="0"/>
              </a:rPr>
              <a:t>, 2008</a:t>
            </a:r>
            <a:r>
              <a:rPr lang="en-GB" sz="1200" dirty="0">
                <a:latin typeface="Arial" panose="020B0604020202020204" pitchFamily="34" charset="0"/>
                <a:cs typeface="Arial" panose="020B0604020202020204" pitchFamily="34" charset="0"/>
              </a:rPr>
              <a:t>) </a:t>
            </a:r>
            <a:r>
              <a:rPr lang="en-GB" sz="1200" dirty="0" smtClean="0">
                <a:latin typeface="Arial" panose="020B0604020202020204" pitchFamily="34" charset="0"/>
                <a:cs typeface="Arial" panose="020B0604020202020204" pitchFamily="34" charset="0"/>
              </a:rPr>
              <a:t>						</a:t>
            </a:r>
            <a:endParaRPr lang="en-GB" sz="1200" dirty="0"/>
          </a:p>
        </p:txBody>
      </p:sp>
      <p:sp>
        <p:nvSpPr>
          <p:cNvPr id="21" name="TextBox 20"/>
          <p:cNvSpPr txBox="1"/>
          <p:nvPr/>
        </p:nvSpPr>
        <p:spPr>
          <a:xfrm>
            <a:off x="1619925" y="458288"/>
            <a:ext cx="8829675" cy="707886"/>
          </a:xfrm>
          <a:prstGeom prst="rect">
            <a:avLst/>
          </a:prstGeom>
          <a:noFill/>
        </p:spPr>
        <p:txBody>
          <a:bodyPr wrap="square" rtlCol="0">
            <a:spAutoFit/>
          </a:bodyPr>
          <a:lstStyle/>
          <a:p>
            <a:r>
              <a:rPr lang="en-GB" sz="4000" dirty="0" smtClean="0">
                <a:latin typeface="+mj-lt"/>
              </a:rPr>
              <a:t>VISA Appraisal</a:t>
            </a:r>
            <a:endParaRPr lang="en-GB" sz="3600" dirty="0">
              <a:latin typeface="+mj-lt"/>
            </a:endParaRPr>
          </a:p>
        </p:txBody>
      </p:sp>
    </p:spTree>
    <p:extLst>
      <p:ext uri="{BB962C8B-B14F-4D97-AF65-F5344CB8AC3E}">
        <p14:creationId xmlns:p14="http://schemas.microsoft.com/office/powerpoint/2010/main" val="190382981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654E61E-E8FC-4239-896F-568DEA9AA50D}" type="slidenum">
              <a:rPr lang="en-GB" smtClean="0"/>
              <a:pPr/>
              <a:t>18</a:t>
            </a:fld>
            <a:endParaRPr lang="en-GB" dirty="0"/>
          </a:p>
        </p:txBody>
      </p:sp>
      <p:sp>
        <p:nvSpPr>
          <p:cNvPr id="5" name="Rectangle 4"/>
          <p:cNvSpPr/>
          <p:nvPr/>
        </p:nvSpPr>
        <p:spPr>
          <a:xfrm>
            <a:off x="0" y="-9331"/>
            <a:ext cx="1742400" cy="360000"/>
          </a:xfrm>
          <a:prstGeom prst="rect">
            <a:avLst/>
          </a:prstGeom>
          <a:solidFill>
            <a:schemeClr val="bg1">
              <a:lumMod val="65000"/>
            </a:schemeClr>
          </a:solid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smtClean="0"/>
              <a:t>Introduction</a:t>
            </a:r>
            <a:endParaRPr lang="en-GB" sz="1400" dirty="0"/>
          </a:p>
        </p:txBody>
      </p:sp>
      <p:sp>
        <p:nvSpPr>
          <p:cNvPr id="6" name="Rectangle 5"/>
          <p:cNvSpPr/>
          <p:nvPr/>
        </p:nvSpPr>
        <p:spPr>
          <a:xfrm>
            <a:off x="1742400" y="-9331"/>
            <a:ext cx="1742400" cy="360000"/>
          </a:xfrm>
          <a:prstGeom prst="rect">
            <a:avLst/>
          </a:prstGeom>
          <a:solidFill>
            <a:schemeClr val="bg1">
              <a:lumMod val="65000"/>
            </a:schemeClr>
          </a:solid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smtClean="0"/>
              <a:t>Case Objectives</a:t>
            </a:r>
            <a:endParaRPr lang="en-GB" sz="1400" dirty="0"/>
          </a:p>
        </p:txBody>
      </p:sp>
      <p:sp>
        <p:nvSpPr>
          <p:cNvPr id="7" name="Rectangle 6"/>
          <p:cNvSpPr/>
          <p:nvPr/>
        </p:nvSpPr>
        <p:spPr>
          <a:xfrm>
            <a:off x="3484800" y="-9331"/>
            <a:ext cx="1742400" cy="360000"/>
          </a:xfrm>
          <a:prstGeom prst="rect">
            <a:avLst/>
          </a:prstGeom>
          <a:solidFill>
            <a:schemeClr val="bg1">
              <a:lumMod val="65000"/>
            </a:schemeClr>
          </a:solid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smtClean="0"/>
              <a:t>Research</a:t>
            </a:r>
            <a:endParaRPr lang="en-GB" sz="1400" dirty="0"/>
          </a:p>
        </p:txBody>
      </p:sp>
      <p:sp>
        <p:nvSpPr>
          <p:cNvPr id="8" name="Rectangle 7"/>
          <p:cNvSpPr/>
          <p:nvPr/>
        </p:nvSpPr>
        <p:spPr>
          <a:xfrm>
            <a:off x="5227200" y="-5463"/>
            <a:ext cx="1742400" cy="360000"/>
          </a:xfrm>
          <a:prstGeom prst="rect">
            <a:avLst/>
          </a:prstGeom>
          <a:solidFill>
            <a:schemeClr val="bg1">
              <a:lumMod val="65000"/>
            </a:schemeClr>
          </a:solid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t>Clear </a:t>
            </a:r>
            <a:r>
              <a:rPr lang="en-GB" sz="1400" dirty="0" smtClean="0"/>
              <a:t>Ideas</a:t>
            </a:r>
            <a:endParaRPr lang="en-GB" sz="1400" dirty="0"/>
          </a:p>
        </p:txBody>
      </p:sp>
      <p:sp>
        <p:nvSpPr>
          <p:cNvPr id="9" name="Rectangle 8"/>
          <p:cNvSpPr/>
          <p:nvPr/>
        </p:nvSpPr>
        <p:spPr>
          <a:xfrm>
            <a:off x="6969600" y="-5463"/>
            <a:ext cx="1742400" cy="360000"/>
          </a:xfrm>
          <a:prstGeom prst="rect">
            <a:avLst/>
          </a:prstGeom>
          <a:solidFill>
            <a:schemeClr val="tx1"/>
          </a:solid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smtClean="0"/>
              <a:t>Appraisal</a:t>
            </a:r>
            <a:endParaRPr lang="en-GB" sz="1400" dirty="0"/>
          </a:p>
        </p:txBody>
      </p:sp>
      <p:sp>
        <p:nvSpPr>
          <p:cNvPr id="10" name="Rectangle 9"/>
          <p:cNvSpPr/>
          <p:nvPr/>
        </p:nvSpPr>
        <p:spPr>
          <a:xfrm>
            <a:off x="8712000" y="-6348"/>
            <a:ext cx="1742400" cy="360000"/>
          </a:xfrm>
          <a:prstGeom prst="rect">
            <a:avLst/>
          </a:prstGeom>
          <a:solidFill>
            <a:schemeClr val="bg1">
              <a:lumMod val="65000"/>
            </a:schemeClr>
          </a:solid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smtClean="0"/>
              <a:t>Recommendation</a:t>
            </a:r>
            <a:endParaRPr lang="en-GB" sz="1400" dirty="0"/>
          </a:p>
        </p:txBody>
      </p:sp>
      <p:sp>
        <p:nvSpPr>
          <p:cNvPr id="11" name="Rectangle 10"/>
          <p:cNvSpPr/>
          <p:nvPr/>
        </p:nvSpPr>
        <p:spPr>
          <a:xfrm>
            <a:off x="10449600" y="-7233"/>
            <a:ext cx="1742400" cy="360000"/>
          </a:xfrm>
          <a:prstGeom prst="rect">
            <a:avLst/>
          </a:prstGeom>
          <a:solidFill>
            <a:schemeClr val="bg1">
              <a:lumMod val="65000"/>
            </a:schemeClr>
          </a:solid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smtClean="0"/>
              <a:t>Conclusion</a:t>
            </a:r>
            <a:endParaRPr lang="en-GB" sz="1400" dirty="0"/>
          </a:p>
        </p:txBody>
      </p:sp>
      <p:pic>
        <p:nvPicPr>
          <p:cNvPr id="3" name="Picture 2"/>
          <p:cNvPicPr>
            <a:picLocks noChangeAspect="1"/>
          </p:cNvPicPr>
          <p:nvPr/>
        </p:nvPicPr>
        <p:blipFill rotWithShape="1">
          <a:blip r:embed="rId2"/>
          <a:srcRect l="15878" t="48435" r="49975" b="39898"/>
          <a:stretch/>
        </p:blipFill>
        <p:spPr>
          <a:xfrm>
            <a:off x="1926916" y="2751333"/>
            <a:ext cx="3795244" cy="1003300"/>
          </a:xfrm>
          <a:prstGeom prst="rect">
            <a:avLst/>
          </a:prstGeom>
        </p:spPr>
      </p:pic>
      <p:pic>
        <p:nvPicPr>
          <p:cNvPr id="15" name="Picture 14"/>
          <p:cNvPicPr>
            <a:picLocks noChangeAspect="1"/>
          </p:cNvPicPr>
          <p:nvPr/>
        </p:nvPicPr>
        <p:blipFill rotWithShape="1">
          <a:blip r:embed="rId3">
            <a:extLst>
              <a:ext uri="{28A0092B-C50C-407E-A947-70E740481C1C}">
                <a14:useLocalDpi xmlns:a14="http://schemas.microsoft.com/office/drawing/2010/main" val="0"/>
              </a:ext>
            </a:extLst>
          </a:blip>
          <a:srcRect l="45342" t="41977" r="29271" b="26111"/>
          <a:stretch/>
        </p:blipFill>
        <p:spPr>
          <a:xfrm>
            <a:off x="6571996" y="1739907"/>
            <a:ext cx="4280007" cy="3026151"/>
          </a:xfrm>
          <a:prstGeom prst="rect">
            <a:avLst/>
          </a:prstGeom>
        </p:spPr>
      </p:pic>
      <p:sp>
        <p:nvSpPr>
          <p:cNvPr id="13" name="Rectangle 12"/>
          <p:cNvSpPr/>
          <p:nvPr/>
        </p:nvSpPr>
        <p:spPr>
          <a:xfrm>
            <a:off x="0" y="-9331"/>
            <a:ext cx="2030400" cy="360000"/>
          </a:xfrm>
          <a:prstGeom prst="rect">
            <a:avLst/>
          </a:prstGeom>
          <a:solidFill>
            <a:schemeClr val="bg1">
              <a:lumMod val="65000"/>
            </a:schemeClr>
          </a:solid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smtClean="0"/>
              <a:t>Introduction</a:t>
            </a:r>
            <a:endParaRPr lang="en-GB" sz="1400" dirty="0"/>
          </a:p>
        </p:txBody>
      </p:sp>
      <p:sp>
        <p:nvSpPr>
          <p:cNvPr id="14" name="Rectangle 13"/>
          <p:cNvSpPr/>
          <p:nvPr/>
        </p:nvSpPr>
        <p:spPr>
          <a:xfrm>
            <a:off x="2028000" y="-9331"/>
            <a:ext cx="2030400" cy="360000"/>
          </a:xfrm>
          <a:prstGeom prst="rect">
            <a:avLst/>
          </a:prstGeom>
          <a:solidFill>
            <a:schemeClr val="bg1">
              <a:lumMod val="65000"/>
            </a:schemeClr>
          </a:solid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smtClean="0"/>
              <a:t>Case Objectives</a:t>
            </a:r>
            <a:endParaRPr lang="en-GB" sz="1400" dirty="0"/>
          </a:p>
        </p:txBody>
      </p:sp>
      <p:sp>
        <p:nvSpPr>
          <p:cNvPr id="16" name="Rectangle 15"/>
          <p:cNvSpPr/>
          <p:nvPr/>
        </p:nvSpPr>
        <p:spPr>
          <a:xfrm>
            <a:off x="4056000" y="-9430"/>
            <a:ext cx="2030400" cy="360000"/>
          </a:xfrm>
          <a:prstGeom prst="rect">
            <a:avLst/>
          </a:prstGeom>
          <a:solidFill>
            <a:schemeClr val="bg1">
              <a:lumMod val="65000"/>
            </a:schemeClr>
          </a:solid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t>Clear </a:t>
            </a:r>
            <a:r>
              <a:rPr lang="en-GB" sz="1400" dirty="0" smtClean="0"/>
              <a:t>Ideas</a:t>
            </a:r>
            <a:endParaRPr lang="en-GB" sz="1400" dirty="0"/>
          </a:p>
        </p:txBody>
      </p:sp>
      <p:sp>
        <p:nvSpPr>
          <p:cNvPr id="17" name="Rectangle 16"/>
          <p:cNvSpPr/>
          <p:nvPr/>
        </p:nvSpPr>
        <p:spPr>
          <a:xfrm>
            <a:off x="6096000" y="-5888"/>
            <a:ext cx="2030400" cy="360000"/>
          </a:xfrm>
          <a:prstGeom prst="rect">
            <a:avLst/>
          </a:prstGeom>
          <a:solidFill>
            <a:schemeClr val="tx1"/>
          </a:solid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smtClean="0"/>
              <a:t>Appraisal</a:t>
            </a:r>
            <a:endParaRPr lang="en-GB" sz="1400" dirty="0"/>
          </a:p>
        </p:txBody>
      </p:sp>
      <p:sp>
        <p:nvSpPr>
          <p:cNvPr id="18" name="Rectangle 17"/>
          <p:cNvSpPr/>
          <p:nvPr/>
        </p:nvSpPr>
        <p:spPr>
          <a:xfrm>
            <a:off x="8136000" y="-9430"/>
            <a:ext cx="2030400" cy="360000"/>
          </a:xfrm>
          <a:prstGeom prst="rect">
            <a:avLst/>
          </a:prstGeom>
          <a:solidFill>
            <a:schemeClr val="bg1">
              <a:lumMod val="65000"/>
            </a:schemeClr>
          </a:solid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smtClean="0"/>
              <a:t>Recommendation</a:t>
            </a:r>
            <a:endParaRPr lang="en-GB" sz="1400" dirty="0"/>
          </a:p>
        </p:txBody>
      </p:sp>
      <p:sp>
        <p:nvSpPr>
          <p:cNvPr id="19" name="Rectangle 18"/>
          <p:cNvSpPr/>
          <p:nvPr/>
        </p:nvSpPr>
        <p:spPr>
          <a:xfrm>
            <a:off x="10164000" y="-13325"/>
            <a:ext cx="2030400" cy="360000"/>
          </a:xfrm>
          <a:prstGeom prst="rect">
            <a:avLst/>
          </a:prstGeom>
          <a:solidFill>
            <a:schemeClr val="bg1">
              <a:lumMod val="65000"/>
            </a:schemeClr>
          </a:solid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smtClean="0"/>
              <a:t>Conclusion</a:t>
            </a:r>
            <a:endParaRPr lang="en-GB" sz="1400" dirty="0"/>
          </a:p>
        </p:txBody>
      </p:sp>
      <p:sp>
        <p:nvSpPr>
          <p:cNvPr id="20" name="TextBox 19"/>
          <p:cNvSpPr txBox="1"/>
          <p:nvPr/>
        </p:nvSpPr>
        <p:spPr>
          <a:xfrm>
            <a:off x="2768546" y="5078911"/>
            <a:ext cx="7959636" cy="1107996"/>
          </a:xfrm>
          <a:prstGeom prst="rect">
            <a:avLst/>
          </a:prstGeom>
          <a:noFill/>
        </p:spPr>
        <p:txBody>
          <a:bodyPr wrap="square" rtlCol="0">
            <a:spAutoFit/>
          </a:bodyPr>
          <a:lstStyle/>
          <a:p>
            <a:pPr marL="285750" indent="-285750">
              <a:buFont typeface="Arial" panose="020B0604020202020204" pitchFamily="34" charset="0"/>
              <a:buChar char="•"/>
            </a:pPr>
            <a:r>
              <a:rPr lang="en-GB" dirty="0" smtClean="0"/>
              <a:t>After an analysis of Northumbria University, the infrastructure and </a:t>
            </a:r>
            <a:r>
              <a:rPr lang="en-GB" dirty="0" smtClean="0"/>
              <a:t>Blackboard Ultra System </a:t>
            </a:r>
            <a:r>
              <a:rPr lang="en-GB" dirty="0" smtClean="0"/>
              <a:t>is already in place therefore most cost will come from maintenance of the </a:t>
            </a:r>
            <a:r>
              <a:rPr lang="en-GB" dirty="0" smtClean="0"/>
              <a:t>system</a:t>
            </a:r>
          </a:p>
          <a:p>
            <a:pPr lvl="8"/>
            <a:r>
              <a:rPr lang="en-GB" sz="1200" dirty="0" smtClean="0"/>
              <a:t>			</a:t>
            </a:r>
            <a:endParaRPr lang="en-GB" sz="1200" dirty="0" smtClean="0"/>
          </a:p>
        </p:txBody>
      </p:sp>
      <p:sp>
        <p:nvSpPr>
          <p:cNvPr id="21" name="TextBox 20"/>
          <p:cNvSpPr txBox="1"/>
          <p:nvPr/>
        </p:nvSpPr>
        <p:spPr>
          <a:xfrm>
            <a:off x="1619925" y="458288"/>
            <a:ext cx="8829675" cy="707886"/>
          </a:xfrm>
          <a:prstGeom prst="rect">
            <a:avLst/>
          </a:prstGeom>
          <a:noFill/>
        </p:spPr>
        <p:txBody>
          <a:bodyPr wrap="square" rtlCol="0">
            <a:spAutoFit/>
          </a:bodyPr>
          <a:lstStyle/>
          <a:p>
            <a:r>
              <a:rPr lang="en-GB" sz="4000" dirty="0" smtClean="0">
                <a:latin typeface="+mj-lt"/>
              </a:rPr>
              <a:t>VISA Appraisal</a:t>
            </a:r>
            <a:endParaRPr lang="en-GB" sz="3600" dirty="0">
              <a:latin typeface="+mj-lt"/>
            </a:endParaRPr>
          </a:p>
        </p:txBody>
      </p:sp>
    </p:spTree>
    <p:extLst>
      <p:ext uri="{BB962C8B-B14F-4D97-AF65-F5344CB8AC3E}">
        <p14:creationId xmlns:p14="http://schemas.microsoft.com/office/powerpoint/2010/main" val="67338199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654E61E-E8FC-4239-896F-568DEA9AA50D}" type="slidenum">
              <a:rPr lang="en-GB" smtClean="0"/>
              <a:pPr/>
              <a:t>19</a:t>
            </a:fld>
            <a:endParaRPr lang="en-GB" dirty="0"/>
          </a:p>
        </p:txBody>
      </p:sp>
      <p:sp>
        <p:nvSpPr>
          <p:cNvPr id="5" name="Rectangle 4"/>
          <p:cNvSpPr/>
          <p:nvPr/>
        </p:nvSpPr>
        <p:spPr>
          <a:xfrm>
            <a:off x="0" y="-9331"/>
            <a:ext cx="1742400" cy="360000"/>
          </a:xfrm>
          <a:prstGeom prst="rect">
            <a:avLst/>
          </a:prstGeom>
          <a:solidFill>
            <a:schemeClr val="bg1">
              <a:lumMod val="65000"/>
            </a:schemeClr>
          </a:solid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smtClean="0"/>
              <a:t>Introduction</a:t>
            </a:r>
            <a:endParaRPr lang="en-GB" sz="1400" dirty="0"/>
          </a:p>
        </p:txBody>
      </p:sp>
      <p:sp>
        <p:nvSpPr>
          <p:cNvPr id="6" name="Rectangle 5"/>
          <p:cNvSpPr/>
          <p:nvPr/>
        </p:nvSpPr>
        <p:spPr>
          <a:xfrm>
            <a:off x="1742400" y="-9331"/>
            <a:ext cx="1742400" cy="360000"/>
          </a:xfrm>
          <a:prstGeom prst="rect">
            <a:avLst/>
          </a:prstGeom>
          <a:solidFill>
            <a:schemeClr val="bg1">
              <a:lumMod val="65000"/>
            </a:schemeClr>
          </a:solid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smtClean="0"/>
              <a:t>Case Objectives</a:t>
            </a:r>
            <a:endParaRPr lang="en-GB" sz="1400" dirty="0"/>
          </a:p>
        </p:txBody>
      </p:sp>
      <p:sp>
        <p:nvSpPr>
          <p:cNvPr id="7" name="Rectangle 6"/>
          <p:cNvSpPr/>
          <p:nvPr/>
        </p:nvSpPr>
        <p:spPr>
          <a:xfrm>
            <a:off x="3484800" y="-9331"/>
            <a:ext cx="1742400" cy="360000"/>
          </a:xfrm>
          <a:prstGeom prst="rect">
            <a:avLst/>
          </a:prstGeom>
          <a:solidFill>
            <a:schemeClr val="bg1">
              <a:lumMod val="65000"/>
            </a:schemeClr>
          </a:solid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smtClean="0"/>
              <a:t>Research</a:t>
            </a:r>
            <a:endParaRPr lang="en-GB" sz="1400" dirty="0"/>
          </a:p>
        </p:txBody>
      </p:sp>
      <p:sp>
        <p:nvSpPr>
          <p:cNvPr id="8" name="Rectangle 7"/>
          <p:cNvSpPr/>
          <p:nvPr/>
        </p:nvSpPr>
        <p:spPr>
          <a:xfrm>
            <a:off x="5227200" y="-5463"/>
            <a:ext cx="1742400" cy="360000"/>
          </a:xfrm>
          <a:prstGeom prst="rect">
            <a:avLst/>
          </a:prstGeom>
          <a:solidFill>
            <a:schemeClr val="bg1">
              <a:lumMod val="65000"/>
            </a:schemeClr>
          </a:solid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t>Clear </a:t>
            </a:r>
            <a:r>
              <a:rPr lang="en-GB" sz="1400" dirty="0" smtClean="0"/>
              <a:t>Ideas</a:t>
            </a:r>
            <a:endParaRPr lang="en-GB" sz="1400" dirty="0"/>
          </a:p>
        </p:txBody>
      </p:sp>
      <p:sp>
        <p:nvSpPr>
          <p:cNvPr id="9" name="Rectangle 8"/>
          <p:cNvSpPr/>
          <p:nvPr/>
        </p:nvSpPr>
        <p:spPr>
          <a:xfrm>
            <a:off x="6969600" y="-5463"/>
            <a:ext cx="1742400" cy="360000"/>
          </a:xfrm>
          <a:prstGeom prst="rect">
            <a:avLst/>
          </a:prstGeom>
          <a:solidFill>
            <a:schemeClr val="tx1"/>
          </a:solid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smtClean="0"/>
              <a:t>Appraisal</a:t>
            </a:r>
            <a:endParaRPr lang="en-GB" sz="1400" dirty="0"/>
          </a:p>
        </p:txBody>
      </p:sp>
      <p:sp>
        <p:nvSpPr>
          <p:cNvPr id="10" name="Rectangle 9"/>
          <p:cNvSpPr/>
          <p:nvPr/>
        </p:nvSpPr>
        <p:spPr>
          <a:xfrm>
            <a:off x="8712000" y="-6348"/>
            <a:ext cx="1742400" cy="360000"/>
          </a:xfrm>
          <a:prstGeom prst="rect">
            <a:avLst/>
          </a:prstGeom>
          <a:solidFill>
            <a:schemeClr val="bg1">
              <a:lumMod val="65000"/>
            </a:schemeClr>
          </a:solid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smtClean="0"/>
              <a:t>Recommendation</a:t>
            </a:r>
            <a:endParaRPr lang="en-GB" sz="1400" dirty="0"/>
          </a:p>
        </p:txBody>
      </p:sp>
      <p:sp>
        <p:nvSpPr>
          <p:cNvPr id="11" name="Rectangle 10"/>
          <p:cNvSpPr/>
          <p:nvPr/>
        </p:nvSpPr>
        <p:spPr>
          <a:xfrm>
            <a:off x="10449600" y="-7233"/>
            <a:ext cx="1742400" cy="360000"/>
          </a:xfrm>
          <a:prstGeom prst="rect">
            <a:avLst/>
          </a:prstGeom>
          <a:solidFill>
            <a:schemeClr val="bg1">
              <a:lumMod val="65000"/>
            </a:schemeClr>
          </a:solid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smtClean="0"/>
              <a:t>Conclusion</a:t>
            </a:r>
            <a:endParaRPr lang="en-GB" sz="1400" dirty="0"/>
          </a:p>
        </p:txBody>
      </p:sp>
      <p:pic>
        <p:nvPicPr>
          <p:cNvPr id="18" name="Picture 17"/>
          <p:cNvPicPr>
            <a:picLocks noChangeAspect="1"/>
          </p:cNvPicPr>
          <p:nvPr/>
        </p:nvPicPr>
        <p:blipFill rotWithShape="1">
          <a:blip r:embed="rId2">
            <a:extLst>
              <a:ext uri="{28A0092B-C50C-407E-A947-70E740481C1C}">
                <a14:useLocalDpi xmlns:a14="http://schemas.microsoft.com/office/drawing/2010/main" val="0"/>
              </a:ext>
            </a:extLst>
          </a:blip>
          <a:srcRect l="36459" t="52222" r="37396" b="30370"/>
          <a:stretch/>
        </p:blipFill>
        <p:spPr>
          <a:xfrm>
            <a:off x="1619925" y="2271276"/>
            <a:ext cx="4055417" cy="1518762"/>
          </a:xfrm>
          <a:prstGeom prst="rect">
            <a:avLst/>
          </a:prstGeom>
        </p:spPr>
      </p:pic>
      <p:pic>
        <p:nvPicPr>
          <p:cNvPr id="19" name="Picture 18"/>
          <p:cNvPicPr>
            <a:picLocks noChangeAspect="1"/>
          </p:cNvPicPr>
          <p:nvPr/>
        </p:nvPicPr>
        <p:blipFill rotWithShape="1">
          <a:blip r:embed="rId3">
            <a:extLst>
              <a:ext uri="{28A0092B-C50C-407E-A947-70E740481C1C}">
                <a14:useLocalDpi xmlns:a14="http://schemas.microsoft.com/office/drawing/2010/main" val="0"/>
              </a:ext>
            </a:extLst>
          </a:blip>
          <a:srcRect l="45209" t="41971" r="26146" b="21112"/>
          <a:stretch/>
        </p:blipFill>
        <p:spPr>
          <a:xfrm>
            <a:off x="6859200" y="1360294"/>
            <a:ext cx="4320000" cy="3131630"/>
          </a:xfrm>
          <a:prstGeom prst="rect">
            <a:avLst/>
          </a:prstGeom>
        </p:spPr>
      </p:pic>
      <p:sp>
        <p:nvSpPr>
          <p:cNvPr id="13" name="Rectangle 12"/>
          <p:cNvSpPr/>
          <p:nvPr/>
        </p:nvSpPr>
        <p:spPr>
          <a:xfrm>
            <a:off x="0" y="-9331"/>
            <a:ext cx="2030400" cy="360000"/>
          </a:xfrm>
          <a:prstGeom prst="rect">
            <a:avLst/>
          </a:prstGeom>
          <a:solidFill>
            <a:schemeClr val="bg1">
              <a:lumMod val="65000"/>
            </a:schemeClr>
          </a:solid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smtClean="0"/>
              <a:t>Introduction</a:t>
            </a:r>
            <a:endParaRPr lang="en-GB" sz="1400" dirty="0"/>
          </a:p>
        </p:txBody>
      </p:sp>
      <p:sp>
        <p:nvSpPr>
          <p:cNvPr id="14" name="Rectangle 13"/>
          <p:cNvSpPr/>
          <p:nvPr/>
        </p:nvSpPr>
        <p:spPr>
          <a:xfrm>
            <a:off x="2028000" y="-9331"/>
            <a:ext cx="2030400" cy="360000"/>
          </a:xfrm>
          <a:prstGeom prst="rect">
            <a:avLst/>
          </a:prstGeom>
          <a:solidFill>
            <a:schemeClr val="bg1">
              <a:lumMod val="65000"/>
            </a:schemeClr>
          </a:solid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smtClean="0"/>
              <a:t>Case Objectives</a:t>
            </a:r>
            <a:endParaRPr lang="en-GB" sz="1400" dirty="0"/>
          </a:p>
        </p:txBody>
      </p:sp>
      <p:sp>
        <p:nvSpPr>
          <p:cNvPr id="15" name="Rectangle 14"/>
          <p:cNvSpPr/>
          <p:nvPr/>
        </p:nvSpPr>
        <p:spPr>
          <a:xfrm>
            <a:off x="4056000" y="-9430"/>
            <a:ext cx="2030400" cy="360000"/>
          </a:xfrm>
          <a:prstGeom prst="rect">
            <a:avLst/>
          </a:prstGeom>
          <a:solidFill>
            <a:schemeClr val="bg1">
              <a:lumMod val="65000"/>
            </a:schemeClr>
          </a:solid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t>Clear </a:t>
            </a:r>
            <a:r>
              <a:rPr lang="en-GB" sz="1400" dirty="0" smtClean="0"/>
              <a:t>Ideas</a:t>
            </a:r>
            <a:endParaRPr lang="en-GB" sz="1400" dirty="0"/>
          </a:p>
        </p:txBody>
      </p:sp>
      <p:sp>
        <p:nvSpPr>
          <p:cNvPr id="16" name="Rectangle 15"/>
          <p:cNvSpPr/>
          <p:nvPr/>
        </p:nvSpPr>
        <p:spPr>
          <a:xfrm>
            <a:off x="6096000" y="-5888"/>
            <a:ext cx="2030400" cy="360000"/>
          </a:xfrm>
          <a:prstGeom prst="rect">
            <a:avLst/>
          </a:prstGeom>
          <a:solidFill>
            <a:schemeClr val="tx1"/>
          </a:solid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smtClean="0"/>
              <a:t>Appraisal</a:t>
            </a:r>
            <a:endParaRPr lang="en-GB" sz="1400" dirty="0"/>
          </a:p>
        </p:txBody>
      </p:sp>
      <p:sp>
        <p:nvSpPr>
          <p:cNvPr id="17" name="Rectangle 16"/>
          <p:cNvSpPr/>
          <p:nvPr/>
        </p:nvSpPr>
        <p:spPr>
          <a:xfrm>
            <a:off x="8136000" y="-9430"/>
            <a:ext cx="2030400" cy="360000"/>
          </a:xfrm>
          <a:prstGeom prst="rect">
            <a:avLst/>
          </a:prstGeom>
          <a:solidFill>
            <a:schemeClr val="bg1">
              <a:lumMod val="65000"/>
            </a:schemeClr>
          </a:solid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smtClean="0"/>
              <a:t>Recommendation</a:t>
            </a:r>
            <a:endParaRPr lang="en-GB" sz="1400" dirty="0"/>
          </a:p>
        </p:txBody>
      </p:sp>
      <p:sp>
        <p:nvSpPr>
          <p:cNvPr id="20" name="Rectangle 19"/>
          <p:cNvSpPr/>
          <p:nvPr/>
        </p:nvSpPr>
        <p:spPr>
          <a:xfrm>
            <a:off x="10164000" y="-13325"/>
            <a:ext cx="2030400" cy="360000"/>
          </a:xfrm>
          <a:prstGeom prst="rect">
            <a:avLst/>
          </a:prstGeom>
          <a:solidFill>
            <a:schemeClr val="bg1">
              <a:lumMod val="65000"/>
            </a:schemeClr>
          </a:solid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smtClean="0"/>
              <a:t>Conclusion</a:t>
            </a:r>
            <a:endParaRPr lang="en-GB" sz="1400" dirty="0"/>
          </a:p>
        </p:txBody>
      </p:sp>
      <p:sp>
        <p:nvSpPr>
          <p:cNvPr id="21" name="TextBox 20"/>
          <p:cNvSpPr txBox="1"/>
          <p:nvPr/>
        </p:nvSpPr>
        <p:spPr>
          <a:xfrm>
            <a:off x="2697855" y="4741625"/>
            <a:ext cx="8481345" cy="1477328"/>
          </a:xfrm>
          <a:prstGeom prst="rect">
            <a:avLst/>
          </a:prstGeom>
          <a:noFill/>
        </p:spPr>
        <p:txBody>
          <a:bodyPr wrap="square" rtlCol="0">
            <a:spAutoFit/>
          </a:bodyPr>
          <a:lstStyle/>
          <a:p>
            <a:pPr marL="285750" indent="-285750">
              <a:buFont typeface="Arial" panose="020B0604020202020204" pitchFamily="34" charset="0"/>
              <a:buChar char="•"/>
            </a:pPr>
            <a:r>
              <a:rPr lang="en-GB" dirty="0" smtClean="0"/>
              <a:t>TalentLMS scored highest within the Technology currently within the LMS, however Blackboard Ultra uses building blocks to enhance technological capabilities</a:t>
            </a:r>
          </a:p>
          <a:p>
            <a:pPr marL="285750" indent="-285750">
              <a:buFont typeface="Arial" panose="020B0604020202020204" pitchFamily="34" charset="0"/>
              <a:buChar char="•"/>
            </a:pPr>
            <a:r>
              <a:rPr lang="en-GB" dirty="0" smtClean="0"/>
              <a:t>Satisfaction and Tracking achieve equal weighting due to the shared advantages of data.							</a:t>
            </a:r>
            <a:r>
              <a:rPr lang="en-GB" sz="1200" dirty="0" smtClean="0"/>
              <a:t>(</a:t>
            </a:r>
            <a:r>
              <a:rPr lang="en-GB" sz="1200" dirty="0" smtClean="0">
                <a:latin typeface="Arial" panose="020B0604020202020204" pitchFamily="34" charset="0"/>
                <a:cs typeface="Arial" panose="020B0604020202020204" pitchFamily="34" charset="0"/>
              </a:rPr>
              <a:t>Machado &amp; Tao</a:t>
            </a:r>
            <a:r>
              <a:rPr lang="en-GB" sz="1200" dirty="0">
                <a:latin typeface="Arial" panose="020B0604020202020204" pitchFamily="34" charset="0"/>
                <a:cs typeface="Arial" panose="020B0604020202020204" pitchFamily="34" charset="0"/>
              </a:rPr>
              <a:t>, </a:t>
            </a:r>
            <a:r>
              <a:rPr lang="en-GB" sz="1200" dirty="0" smtClean="0">
                <a:latin typeface="Arial" panose="020B0604020202020204" pitchFamily="34" charset="0"/>
                <a:cs typeface="Arial" panose="020B0604020202020204" pitchFamily="34" charset="0"/>
              </a:rPr>
              <a:t>2007</a:t>
            </a:r>
            <a:r>
              <a:rPr lang="en-GB" sz="1200" dirty="0">
                <a:latin typeface="Arial" panose="020B0604020202020204" pitchFamily="34" charset="0"/>
                <a:cs typeface="Arial" panose="020B0604020202020204" pitchFamily="34" charset="0"/>
              </a:rPr>
              <a:t>)</a:t>
            </a:r>
            <a:r>
              <a:rPr lang="en-GB" sz="1200" dirty="0" smtClean="0"/>
              <a:t>	</a:t>
            </a:r>
            <a:r>
              <a:rPr lang="en-GB" dirty="0" smtClean="0"/>
              <a:t>		</a:t>
            </a:r>
            <a:endParaRPr lang="en-GB" dirty="0"/>
          </a:p>
        </p:txBody>
      </p:sp>
      <p:sp>
        <p:nvSpPr>
          <p:cNvPr id="22" name="TextBox 21"/>
          <p:cNvSpPr txBox="1"/>
          <p:nvPr/>
        </p:nvSpPr>
        <p:spPr>
          <a:xfrm>
            <a:off x="1619925" y="458288"/>
            <a:ext cx="8829675" cy="707886"/>
          </a:xfrm>
          <a:prstGeom prst="rect">
            <a:avLst/>
          </a:prstGeom>
          <a:noFill/>
        </p:spPr>
        <p:txBody>
          <a:bodyPr wrap="square" rtlCol="0">
            <a:spAutoFit/>
          </a:bodyPr>
          <a:lstStyle/>
          <a:p>
            <a:r>
              <a:rPr lang="en-GB" sz="4000" dirty="0" smtClean="0">
                <a:latin typeface="+mj-lt"/>
              </a:rPr>
              <a:t>VISA Appraisal</a:t>
            </a:r>
            <a:endParaRPr lang="en-GB" sz="3600" dirty="0">
              <a:latin typeface="+mj-lt"/>
            </a:endParaRPr>
          </a:p>
        </p:txBody>
      </p:sp>
    </p:spTree>
    <p:extLst>
      <p:ext uri="{BB962C8B-B14F-4D97-AF65-F5344CB8AC3E}">
        <p14:creationId xmlns:p14="http://schemas.microsoft.com/office/powerpoint/2010/main" val="273311323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654E61E-E8FC-4239-896F-568DEA9AA50D}" type="slidenum">
              <a:rPr lang="en-GB" smtClean="0"/>
              <a:pPr/>
              <a:t>2</a:t>
            </a:fld>
            <a:endParaRPr lang="en-GB" dirty="0"/>
          </a:p>
        </p:txBody>
      </p:sp>
      <p:sp>
        <p:nvSpPr>
          <p:cNvPr id="3" name="TextBox 2"/>
          <p:cNvSpPr txBox="1"/>
          <p:nvPr/>
        </p:nvSpPr>
        <p:spPr>
          <a:xfrm>
            <a:off x="1517573" y="679877"/>
            <a:ext cx="8829675" cy="707886"/>
          </a:xfrm>
          <a:prstGeom prst="rect">
            <a:avLst/>
          </a:prstGeom>
          <a:noFill/>
        </p:spPr>
        <p:txBody>
          <a:bodyPr wrap="square" rtlCol="0">
            <a:spAutoFit/>
          </a:bodyPr>
          <a:lstStyle/>
          <a:p>
            <a:r>
              <a:rPr lang="en-GB" sz="4000" dirty="0" smtClean="0">
                <a:latin typeface="+mj-lt"/>
              </a:rPr>
              <a:t>Introduction</a:t>
            </a:r>
            <a:endParaRPr lang="en-GB" sz="3600" dirty="0">
              <a:latin typeface="+mj-lt"/>
            </a:endParaRPr>
          </a:p>
        </p:txBody>
      </p:sp>
      <p:sp>
        <p:nvSpPr>
          <p:cNvPr id="4" name="TextBox 3"/>
          <p:cNvSpPr txBox="1"/>
          <p:nvPr/>
        </p:nvSpPr>
        <p:spPr>
          <a:xfrm>
            <a:off x="3206185" y="1470891"/>
            <a:ext cx="7810029" cy="4154984"/>
          </a:xfrm>
          <a:prstGeom prst="rect">
            <a:avLst/>
          </a:prstGeom>
          <a:noFill/>
        </p:spPr>
        <p:txBody>
          <a:bodyPr wrap="square" rtlCol="0">
            <a:spAutoFit/>
          </a:bodyPr>
          <a:lstStyle/>
          <a:p>
            <a:pPr marL="285750" indent="-285750">
              <a:buFont typeface="Arial" panose="020B0604020202020204" pitchFamily="34" charset="0"/>
              <a:buChar char="•"/>
            </a:pPr>
            <a:r>
              <a:rPr lang="en-GB" sz="2400" dirty="0" smtClean="0"/>
              <a:t>Overview of the case and organisation</a:t>
            </a:r>
          </a:p>
          <a:p>
            <a:pPr marL="285750" indent="-285750">
              <a:buFont typeface="Arial" panose="020B0604020202020204" pitchFamily="34" charset="0"/>
              <a:buChar char="•"/>
            </a:pPr>
            <a:endParaRPr lang="en-GB" sz="2400" dirty="0" smtClean="0"/>
          </a:p>
          <a:p>
            <a:pPr marL="285750" indent="-285750">
              <a:buFont typeface="Arial" panose="020B0604020202020204" pitchFamily="34" charset="0"/>
              <a:buChar char="•"/>
            </a:pPr>
            <a:r>
              <a:rPr lang="en-GB" sz="2400" dirty="0" smtClean="0"/>
              <a:t>Problem Identification</a:t>
            </a:r>
          </a:p>
          <a:p>
            <a:pPr marL="285750" indent="-285750">
              <a:buFont typeface="Arial" panose="020B0604020202020204" pitchFamily="34" charset="0"/>
              <a:buChar char="•"/>
            </a:pPr>
            <a:endParaRPr lang="en-GB" sz="2400" dirty="0"/>
          </a:p>
          <a:p>
            <a:pPr marL="285750" indent="-285750">
              <a:buFont typeface="Arial" panose="020B0604020202020204" pitchFamily="34" charset="0"/>
              <a:buChar char="•"/>
            </a:pPr>
            <a:r>
              <a:rPr lang="en-GB" sz="2400" dirty="0" smtClean="0"/>
              <a:t>Clear Ideas</a:t>
            </a:r>
            <a:r>
              <a:rPr lang="en-GB" sz="2400" dirty="0"/>
              <a:t> </a:t>
            </a:r>
            <a:r>
              <a:rPr lang="en-GB" sz="2400" dirty="0" smtClean="0"/>
              <a:t>Framework</a:t>
            </a:r>
          </a:p>
          <a:p>
            <a:pPr marL="285750" indent="-285750">
              <a:buFont typeface="Arial" panose="020B0604020202020204" pitchFamily="34" charset="0"/>
              <a:buChar char="•"/>
            </a:pPr>
            <a:endParaRPr lang="en-GB" sz="2400" dirty="0"/>
          </a:p>
          <a:p>
            <a:pPr marL="285750" indent="-285750">
              <a:buFont typeface="Arial" panose="020B0604020202020204" pitchFamily="34" charset="0"/>
              <a:buChar char="•"/>
            </a:pPr>
            <a:r>
              <a:rPr lang="en-GB" sz="2400" dirty="0" smtClean="0"/>
              <a:t>VISA appraisal</a:t>
            </a:r>
          </a:p>
          <a:p>
            <a:endParaRPr lang="en-GB" sz="2400" dirty="0"/>
          </a:p>
          <a:p>
            <a:pPr marL="285750" indent="-285750">
              <a:buFont typeface="Arial" panose="020B0604020202020204" pitchFamily="34" charset="0"/>
              <a:buChar char="•"/>
            </a:pPr>
            <a:r>
              <a:rPr lang="en-GB" sz="2400" dirty="0" smtClean="0"/>
              <a:t>Recommendations</a:t>
            </a:r>
          </a:p>
          <a:p>
            <a:pPr marL="285750" indent="-285750">
              <a:buFont typeface="Arial" panose="020B0604020202020204" pitchFamily="34" charset="0"/>
              <a:buChar char="•"/>
            </a:pPr>
            <a:endParaRPr lang="en-GB" sz="2400" dirty="0"/>
          </a:p>
          <a:p>
            <a:pPr marL="285750" indent="-285750">
              <a:buFont typeface="Arial" panose="020B0604020202020204" pitchFamily="34" charset="0"/>
              <a:buChar char="•"/>
            </a:pPr>
            <a:r>
              <a:rPr lang="en-GB" sz="2400" dirty="0" smtClean="0"/>
              <a:t>Conclusion</a:t>
            </a:r>
            <a:endParaRPr lang="en-GB" sz="2400" dirty="0"/>
          </a:p>
        </p:txBody>
      </p:sp>
      <p:sp>
        <p:nvSpPr>
          <p:cNvPr id="5" name="Rectangle 4"/>
          <p:cNvSpPr/>
          <p:nvPr/>
        </p:nvSpPr>
        <p:spPr>
          <a:xfrm>
            <a:off x="0" y="-9331"/>
            <a:ext cx="1742400" cy="360000"/>
          </a:xfrm>
          <a:prstGeom prst="rect">
            <a:avLst/>
          </a:prstGeom>
          <a:solidFill>
            <a:schemeClr val="tx1"/>
          </a:solid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smtClean="0"/>
              <a:t>Introduction</a:t>
            </a:r>
            <a:endParaRPr lang="en-GB" sz="1400" dirty="0"/>
          </a:p>
        </p:txBody>
      </p:sp>
      <p:sp>
        <p:nvSpPr>
          <p:cNvPr id="6" name="Rectangle 5"/>
          <p:cNvSpPr/>
          <p:nvPr/>
        </p:nvSpPr>
        <p:spPr>
          <a:xfrm>
            <a:off x="1742400" y="-9331"/>
            <a:ext cx="1742400" cy="360000"/>
          </a:xfrm>
          <a:prstGeom prst="rect">
            <a:avLst/>
          </a:prstGeom>
          <a:solidFill>
            <a:schemeClr val="bg1">
              <a:lumMod val="65000"/>
            </a:schemeClr>
          </a:solid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smtClean="0"/>
              <a:t>Case Objectives</a:t>
            </a:r>
            <a:endParaRPr lang="en-GB" sz="1400" dirty="0"/>
          </a:p>
        </p:txBody>
      </p:sp>
      <p:sp>
        <p:nvSpPr>
          <p:cNvPr id="7" name="Rectangle 6"/>
          <p:cNvSpPr/>
          <p:nvPr/>
        </p:nvSpPr>
        <p:spPr>
          <a:xfrm>
            <a:off x="3484800" y="-9331"/>
            <a:ext cx="1742400" cy="360000"/>
          </a:xfrm>
          <a:prstGeom prst="rect">
            <a:avLst/>
          </a:prstGeom>
          <a:solidFill>
            <a:schemeClr val="bg1">
              <a:lumMod val="65000"/>
            </a:schemeClr>
          </a:solid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smtClean="0"/>
              <a:t>Research</a:t>
            </a:r>
            <a:endParaRPr lang="en-GB" sz="1400" dirty="0"/>
          </a:p>
        </p:txBody>
      </p:sp>
      <p:sp>
        <p:nvSpPr>
          <p:cNvPr id="8" name="Rectangle 7"/>
          <p:cNvSpPr/>
          <p:nvPr/>
        </p:nvSpPr>
        <p:spPr>
          <a:xfrm>
            <a:off x="5227200" y="-5463"/>
            <a:ext cx="1742400" cy="360000"/>
          </a:xfrm>
          <a:prstGeom prst="rect">
            <a:avLst/>
          </a:prstGeom>
          <a:solidFill>
            <a:schemeClr val="bg1">
              <a:lumMod val="65000"/>
            </a:schemeClr>
          </a:solid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smtClean="0"/>
              <a:t>Clear Ideas</a:t>
            </a:r>
            <a:endParaRPr lang="en-GB" sz="1400" dirty="0"/>
          </a:p>
        </p:txBody>
      </p:sp>
      <p:sp>
        <p:nvSpPr>
          <p:cNvPr id="9" name="Rectangle 8"/>
          <p:cNvSpPr/>
          <p:nvPr/>
        </p:nvSpPr>
        <p:spPr>
          <a:xfrm>
            <a:off x="6969600" y="-5463"/>
            <a:ext cx="1742400" cy="360000"/>
          </a:xfrm>
          <a:prstGeom prst="rect">
            <a:avLst/>
          </a:prstGeom>
          <a:solidFill>
            <a:schemeClr val="bg1">
              <a:lumMod val="65000"/>
            </a:schemeClr>
          </a:solid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smtClean="0"/>
              <a:t>VISA Appraisal</a:t>
            </a:r>
            <a:endParaRPr lang="en-GB" sz="1400" dirty="0"/>
          </a:p>
        </p:txBody>
      </p:sp>
      <p:sp>
        <p:nvSpPr>
          <p:cNvPr id="10" name="Rectangle 9"/>
          <p:cNvSpPr/>
          <p:nvPr/>
        </p:nvSpPr>
        <p:spPr>
          <a:xfrm>
            <a:off x="8712000" y="-6348"/>
            <a:ext cx="1742400" cy="360000"/>
          </a:xfrm>
          <a:prstGeom prst="rect">
            <a:avLst/>
          </a:prstGeom>
          <a:solidFill>
            <a:schemeClr val="bg1">
              <a:lumMod val="65000"/>
            </a:schemeClr>
          </a:solid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smtClean="0"/>
              <a:t>Recommendation</a:t>
            </a:r>
            <a:endParaRPr lang="en-GB" sz="1400" dirty="0"/>
          </a:p>
        </p:txBody>
      </p:sp>
      <p:sp>
        <p:nvSpPr>
          <p:cNvPr id="11" name="Rectangle 10"/>
          <p:cNvSpPr/>
          <p:nvPr/>
        </p:nvSpPr>
        <p:spPr>
          <a:xfrm>
            <a:off x="10449600" y="-7233"/>
            <a:ext cx="1742400" cy="360000"/>
          </a:xfrm>
          <a:prstGeom prst="rect">
            <a:avLst/>
          </a:prstGeom>
          <a:solidFill>
            <a:schemeClr val="bg1">
              <a:lumMod val="65000"/>
            </a:schemeClr>
          </a:solid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smtClean="0"/>
              <a:t>Conclusion</a:t>
            </a:r>
            <a:endParaRPr lang="en-GB" sz="1400" dirty="0"/>
          </a:p>
        </p:txBody>
      </p:sp>
      <p:sp>
        <p:nvSpPr>
          <p:cNvPr id="12" name="Rectangle 11"/>
          <p:cNvSpPr/>
          <p:nvPr/>
        </p:nvSpPr>
        <p:spPr>
          <a:xfrm>
            <a:off x="0" y="-9331"/>
            <a:ext cx="1742400" cy="360000"/>
          </a:xfrm>
          <a:prstGeom prst="rect">
            <a:avLst/>
          </a:prstGeom>
          <a:solidFill>
            <a:schemeClr val="bg1">
              <a:lumMod val="65000"/>
            </a:schemeClr>
          </a:solid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smtClean="0"/>
              <a:t>Introduction</a:t>
            </a:r>
            <a:endParaRPr lang="en-GB" sz="1400" dirty="0"/>
          </a:p>
        </p:txBody>
      </p:sp>
      <p:sp>
        <p:nvSpPr>
          <p:cNvPr id="13" name="Rectangle 12"/>
          <p:cNvSpPr/>
          <p:nvPr/>
        </p:nvSpPr>
        <p:spPr>
          <a:xfrm>
            <a:off x="1742400" y="-9331"/>
            <a:ext cx="1742400" cy="360000"/>
          </a:xfrm>
          <a:prstGeom prst="rect">
            <a:avLst/>
          </a:prstGeom>
          <a:solidFill>
            <a:schemeClr val="bg1">
              <a:lumMod val="65000"/>
            </a:schemeClr>
          </a:solid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smtClean="0"/>
              <a:t>Case Objectives</a:t>
            </a:r>
            <a:endParaRPr lang="en-GB" sz="1400" dirty="0"/>
          </a:p>
        </p:txBody>
      </p:sp>
      <p:sp>
        <p:nvSpPr>
          <p:cNvPr id="14" name="Rectangle 13"/>
          <p:cNvSpPr/>
          <p:nvPr/>
        </p:nvSpPr>
        <p:spPr>
          <a:xfrm>
            <a:off x="3484800" y="-9331"/>
            <a:ext cx="1742400" cy="360000"/>
          </a:xfrm>
          <a:prstGeom prst="rect">
            <a:avLst/>
          </a:prstGeom>
          <a:solidFill>
            <a:schemeClr val="bg1">
              <a:lumMod val="65000"/>
            </a:schemeClr>
          </a:solid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smtClean="0"/>
              <a:t>Research</a:t>
            </a:r>
            <a:endParaRPr lang="en-GB" sz="1400" dirty="0"/>
          </a:p>
        </p:txBody>
      </p:sp>
      <p:sp>
        <p:nvSpPr>
          <p:cNvPr id="15" name="Rectangle 14"/>
          <p:cNvSpPr/>
          <p:nvPr/>
        </p:nvSpPr>
        <p:spPr>
          <a:xfrm>
            <a:off x="5227200" y="-5463"/>
            <a:ext cx="1742400" cy="360000"/>
          </a:xfrm>
          <a:prstGeom prst="rect">
            <a:avLst/>
          </a:prstGeom>
          <a:solidFill>
            <a:schemeClr val="tx1"/>
          </a:solid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t>Clear </a:t>
            </a:r>
            <a:r>
              <a:rPr lang="en-GB" sz="1400" dirty="0" smtClean="0"/>
              <a:t>Ideas</a:t>
            </a:r>
            <a:endParaRPr lang="en-GB" sz="1400" dirty="0"/>
          </a:p>
        </p:txBody>
      </p:sp>
      <p:sp>
        <p:nvSpPr>
          <p:cNvPr id="16" name="Rectangle 15"/>
          <p:cNvSpPr/>
          <p:nvPr/>
        </p:nvSpPr>
        <p:spPr>
          <a:xfrm>
            <a:off x="6969600" y="-5463"/>
            <a:ext cx="1742400" cy="360000"/>
          </a:xfrm>
          <a:prstGeom prst="rect">
            <a:avLst/>
          </a:prstGeom>
          <a:solidFill>
            <a:schemeClr val="bg1">
              <a:lumMod val="65000"/>
            </a:schemeClr>
          </a:solid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smtClean="0"/>
              <a:t>Appraisal</a:t>
            </a:r>
            <a:endParaRPr lang="en-GB" sz="1400" dirty="0"/>
          </a:p>
        </p:txBody>
      </p:sp>
      <p:sp>
        <p:nvSpPr>
          <p:cNvPr id="17" name="Rectangle 16"/>
          <p:cNvSpPr/>
          <p:nvPr/>
        </p:nvSpPr>
        <p:spPr>
          <a:xfrm>
            <a:off x="8712000" y="-6348"/>
            <a:ext cx="1742400" cy="360000"/>
          </a:xfrm>
          <a:prstGeom prst="rect">
            <a:avLst/>
          </a:prstGeom>
          <a:solidFill>
            <a:schemeClr val="bg1">
              <a:lumMod val="65000"/>
            </a:schemeClr>
          </a:solid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smtClean="0"/>
              <a:t>Recommendation</a:t>
            </a:r>
            <a:endParaRPr lang="en-GB" sz="1400" dirty="0"/>
          </a:p>
        </p:txBody>
      </p:sp>
      <p:sp>
        <p:nvSpPr>
          <p:cNvPr id="18" name="Rectangle 17"/>
          <p:cNvSpPr/>
          <p:nvPr/>
        </p:nvSpPr>
        <p:spPr>
          <a:xfrm>
            <a:off x="10449600" y="-7233"/>
            <a:ext cx="1742400" cy="360000"/>
          </a:xfrm>
          <a:prstGeom prst="rect">
            <a:avLst/>
          </a:prstGeom>
          <a:solidFill>
            <a:schemeClr val="bg1">
              <a:lumMod val="65000"/>
            </a:schemeClr>
          </a:solid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smtClean="0"/>
              <a:t>Conclusion</a:t>
            </a:r>
            <a:endParaRPr lang="en-GB" sz="1400" dirty="0"/>
          </a:p>
        </p:txBody>
      </p:sp>
      <p:sp>
        <p:nvSpPr>
          <p:cNvPr id="19" name="Rectangle 18"/>
          <p:cNvSpPr/>
          <p:nvPr/>
        </p:nvSpPr>
        <p:spPr>
          <a:xfrm>
            <a:off x="0" y="-9331"/>
            <a:ext cx="2030400" cy="360000"/>
          </a:xfrm>
          <a:prstGeom prst="rect">
            <a:avLst/>
          </a:prstGeom>
          <a:solidFill>
            <a:schemeClr val="tx1"/>
          </a:solid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smtClean="0"/>
              <a:t>Introduction</a:t>
            </a:r>
            <a:endParaRPr lang="en-GB" sz="1400" dirty="0"/>
          </a:p>
        </p:txBody>
      </p:sp>
      <p:sp>
        <p:nvSpPr>
          <p:cNvPr id="20" name="Rectangle 19"/>
          <p:cNvSpPr/>
          <p:nvPr/>
        </p:nvSpPr>
        <p:spPr>
          <a:xfrm>
            <a:off x="2028000" y="-9331"/>
            <a:ext cx="2030400" cy="360000"/>
          </a:xfrm>
          <a:prstGeom prst="rect">
            <a:avLst/>
          </a:prstGeom>
          <a:solidFill>
            <a:schemeClr val="bg1">
              <a:lumMod val="65000"/>
            </a:schemeClr>
          </a:solid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smtClean="0"/>
              <a:t>Case Objectives</a:t>
            </a:r>
            <a:endParaRPr lang="en-GB" sz="1400" dirty="0"/>
          </a:p>
        </p:txBody>
      </p:sp>
      <p:sp>
        <p:nvSpPr>
          <p:cNvPr id="21" name="Rectangle 20"/>
          <p:cNvSpPr/>
          <p:nvPr/>
        </p:nvSpPr>
        <p:spPr>
          <a:xfrm>
            <a:off x="4056000" y="-9430"/>
            <a:ext cx="2030400" cy="360000"/>
          </a:xfrm>
          <a:prstGeom prst="rect">
            <a:avLst/>
          </a:prstGeom>
          <a:solidFill>
            <a:schemeClr val="bg1">
              <a:lumMod val="65000"/>
            </a:schemeClr>
          </a:solid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t>Clear </a:t>
            </a:r>
            <a:r>
              <a:rPr lang="en-GB" sz="1400" dirty="0" smtClean="0"/>
              <a:t>Ideas</a:t>
            </a:r>
            <a:endParaRPr lang="en-GB" sz="1400" dirty="0"/>
          </a:p>
        </p:txBody>
      </p:sp>
      <p:sp>
        <p:nvSpPr>
          <p:cNvPr id="22" name="Rectangle 21"/>
          <p:cNvSpPr/>
          <p:nvPr/>
        </p:nvSpPr>
        <p:spPr>
          <a:xfrm>
            <a:off x="6096000" y="-5888"/>
            <a:ext cx="2030400" cy="360000"/>
          </a:xfrm>
          <a:prstGeom prst="rect">
            <a:avLst/>
          </a:prstGeom>
          <a:solidFill>
            <a:schemeClr val="bg1">
              <a:lumMod val="65000"/>
            </a:schemeClr>
          </a:solid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smtClean="0"/>
              <a:t>Appraisal</a:t>
            </a:r>
            <a:endParaRPr lang="en-GB" sz="1400" dirty="0"/>
          </a:p>
        </p:txBody>
      </p:sp>
      <p:sp>
        <p:nvSpPr>
          <p:cNvPr id="23" name="Rectangle 22"/>
          <p:cNvSpPr/>
          <p:nvPr/>
        </p:nvSpPr>
        <p:spPr>
          <a:xfrm>
            <a:off x="8136000" y="-9430"/>
            <a:ext cx="2030400" cy="360000"/>
          </a:xfrm>
          <a:prstGeom prst="rect">
            <a:avLst/>
          </a:prstGeom>
          <a:solidFill>
            <a:schemeClr val="bg1">
              <a:lumMod val="65000"/>
            </a:schemeClr>
          </a:solid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smtClean="0"/>
              <a:t>Recommendation</a:t>
            </a:r>
            <a:endParaRPr lang="en-GB" sz="1400" dirty="0"/>
          </a:p>
        </p:txBody>
      </p:sp>
      <p:sp>
        <p:nvSpPr>
          <p:cNvPr id="24" name="Rectangle 23"/>
          <p:cNvSpPr/>
          <p:nvPr/>
        </p:nvSpPr>
        <p:spPr>
          <a:xfrm>
            <a:off x="10164000" y="-13325"/>
            <a:ext cx="2030400" cy="360000"/>
          </a:xfrm>
          <a:prstGeom prst="rect">
            <a:avLst/>
          </a:prstGeom>
          <a:solidFill>
            <a:schemeClr val="bg1">
              <a:lumMod val="65000"/>
            </a:schemeClr>
          </a:solid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smtClean="0"/>
              <a:t>Conclusion</a:t>
            </a:r>
            <a:endParaRPr lang="en-GB" sz="1400" dirty="0"/>
          </a:p>
        </p:txBody>
      </p:sp>
    </p:spTree>
    <p:extLst>
      <p:ext uri="{BB962C8B-B14F-4D97-AF65-F5344CB8AC3E}">
        <p14:creationId xmlns:p14="http://schemas.microsoft.com/office/powerpoint/2010/main" val="397741301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654E61E-E8FC-4239-896F-568DEA9AA50D}" type="slidenum">
              <a:rPr lang="en-GB" smtClean="0"/>
              <a:pPr/>
              <a:t>20</a:t>
            </a:fld>
            <a:endParaRPr lang="en-GB" dirty="0"/>
          </a:p>
        </p:txBody>
      </p:sp>
      <p:sp>
        <p:nvSpPr>
          <p:cNvPr id="5" name="Rectangle 4"/>
          <p:cNvSpPr/>
          <p:nvPr/>
        </p:nvSpPr>
        <p:spPr>
          <a:xfrm>
            <a:off x="0" y="-9331"/>
            <a:ext cx="1742400" cy="360000"/>
          </a:xfrm>
          <a:prstGeom prst="rect">
            <a:avLst/>
          </a:prstGeom>
          <a:solidFill>
            <a:schemeClr val="bg1">
              <a:lumMod val="65000"/>
            </a:schemeClr>
          </a:solid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smtClean="0"/>
              <a:t>Introduction</a:t>
            </a:r>
            <a:endParaRPr lang="en-GB" sz="1400" dirty="0"/>
          </a:p>
        </p:txBody>
      </p:sp>
      <p:sp>
        <p:nvSpPr>
          <p:cNvPr id="6" name="Rectangle 5"/>
          <p:cNvSpPr/>
          <p:nvPr/>
        </p:nvSpPr>
        <p:spPr>
          <a:xfrm>
            <a:off x="1742400" y="-9331"/>
            <a:ext cx="1742400" cy="360000"/>
          </a:xfrm>
          <a:prstGeom prst="rect">
            <a:avLst/>
          </a:prstGeom>
          <a:solidFill>
            <a:schemeClr val="bg1">
              <a:lumMod val="65000"/>
            </a:schemeClr>
          </a:solid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smtClean="0"/>
              <a:t>Case Objectives</a:t>
            </a:r>
            <a:endParaRPr lang="en-GB" sz="1400" dirty="0"/>
          </a:p>
        </p:txBody>
      </p:sp>
      <p:sp>
        <p:nvSpPr>
          <p:cNvPr id="7" name="Rectangle 6"/>
          <p:cNvSpPr/>
          <p:nvPr/>
        </p:nvSpPr>
        <p:spPr>
          <a:xfrm>
            <a:off x="3484800" y="-9331"/>
            <a:ext cx="1742400" cy="360000"/>
          </a:xfrm>
          <a:prstGeom prst="rect">
            <a:avLst/>
          </a:prstGeom>
          <a:solidFill>
            <a:schemeClr val="bg1">
              <a:lumMod val="65000"/>
            </a:schemeClr>
          </a:solid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smtClean="0"/>
              <a:t>Research</a:t>
            </a:r>
            <a:endParaRPr lang="en-GB" sz="1400" dirty="0"/>
          </a:p>
        </p:txBody>
      </p:sp>
      <p:sp>
        <p:nvSpPr>
          <p:cNvPr id="8" name="Rectangle 7"/>
          <p:cNvSpPr/>
          <p:nvPr/>
        </p:nvSpPr>
        <p:spPr>
          <a:xfrm>
            <a:off x="5227200" y="-5463"/>
            <a:ext cx="1742400" cy="360000"/>
          </a:xfrm>
          <a:prstGeom prst="rect">
            <a:avLst/>
          </a:prstGeom>
          <a:solidFill>
            <a:schemeClr val="bg1">
              <a:lumMod val="65000"/>
            </a:schemeClr>
          </a:solid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t>Clear </a:t>
            </a:r>
            <a:r>
              <a:rPr lang="en-GB" sz="1400" dirty="0" smtClean="0"/>
              <a:t>Ideas</a:t>
            </a:r>
            <a:endParaRPr lang="en-GB" sz="1400" dirty="0"/>
          </a:p>
        </p:txBody>
      </p:sp>
      <p:sp>
        <p:nvSpPr>
          <p:cNvPr id="9" name="Rectangle 8"/>
          <p:cNvSpPr/>
          <p:nvPr/>
        </p:nvSpPr>
        <p:spPr>
          <a:xfrm>
            <a:off x="6969600" y="-5463"/>
            <a:ext cx="1742400" cy="360000"/>
          </a:xfrm>
          <a:prstGeom prst="rect">
            <a:avLst/>
          </a:prstGeom>
          <a:solidFill>
            <a:schemeClr val="tx1"/>
          </a:solid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smtClean="0"/>
              <a:t>Appraisal</a:t>
            </a:r>
            <a:endParaRPr lang="en-GB" sz="1400" dirty="0"/>
          </a:p>
        </p:txBody>
      </p:sp>
      <p:sp>
        <p:nvSpPr>
          <p:cNvPr id="10" name="Rectangle 9"/>
          <p:cNvSpPr/>
          <p:nvPr/>
        </p:nvSpPr>
        <p:spPr>
          <a:xfrm>
            <a:off x="8712000" y="-6348"/>
            <a:ext cx="1742400" cy="360000"/>
          </a:xfrm>
          <a:prstGeom prst="rect">
            <a:avLst/>
          </a:prstGeom>
          <a:solidFill>
            <a:schemeClr val="bg1">
              <a:lumMod val="65000"/>
            </a:schemeClr>
          </a:solid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smtClean="0"/>
              <a:t>Recommendation</a:t>
            </a:r>
            <a:endParaRPr lang="en-GB" sz="1400" dirty="0"/>
          </a:p>
        </p:txBody>
      </p:sp>
      <p:sp>
        <p:nvSpPr>
          <p:cNvPr id="11" name="Rectangle 10"/>
          <p:cNvSpPr/>
          <p:nvPr/>
        </p:nvSpPr>
        <p:spPr>
          <a:xfrm>
            <a:off x="10449600" y="-7233"/>
            <a:ext cx="1742400" cy="360000"/>
          </a:xfrm>
          <a:prstGeom prst="rect">
            <a:avLst/>
          </a:prstGeom>
          <a:solidFill>
            <a:schemeClr val="bg1">
              <a:lumMod val="65000"/>
            </a:schemeClr>
          </a:solid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smtClean="0"/>
              <a:t>Conclusion</a:t>
            </a:r>
            <a:endParaRPr lang="en-GB" sz="1400" dirty="0"/>
          </a:p>
        </p:txBody>
      </p:sp>
      <p:pic>
        <p:nvPicPr>
          <p:cNvPr id="18" name="Picture 17"/>
          <p:cNvPicPr>
            <a:picLocks noChangeAspect="1"/>
          </p:cNvPicPr>
          <p:nvPr/>
        </p:nvPicPr>
        <p:blipFill rotWithShape="1">
          <a:blip r:embed="rId2">
            <a:extLst>
              <a:ext uri="{28A0092B-C50C-407E-A947-70E740481C1C}">
                <a14:useLocalDpi xmlns:a14="http://schemas.microsoft.com/office/drawing/2010/main" val="0"/>
              </a:ext>
            </a:extLst>
          </a:blip>
          <a:srcRect l="35094" t="71153" r="38761" b="11439"/>
          <a:stretch/>
        </p:blipFill>
        <p:spPr>
          <a:xfrm>
            <a:off x="1744757" y="2439662"/>
            <a:ext cx="4341643" cy="1625954"/>
          </a:xfrm>
          <a:prstGeom prst="rect">
            <a:avLst/>
          </a:prstGeom>
        </p:spPr>
      </p:pic>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45208" t="42061" r="29701" b="22222"/>
          <a:stretch/>
        </p:blipFill>
        <p:spPr>
          <a:xfrm>
            <a:off x="6972320" y="1788318"/>
            <a:ext cx="3657580" cy="2928641"/>
          </a:xfrm>
          <a:prstGeom prst="rect">
            <a:avLst/>
          </a:prstGeom>
        </p:spPr>
      </p:pic>
      <p:sp>
        <p:nvSpPr>
          <p:cNvPr id="13" name="Rectangle 12"/>
          <p:cNvSpPr/>
          <p:nvPr/>
        </p:nvSpPr>
        <p:spPr>
          <a:xfrm>
            <a:off x="0" y="-9331"/>
            <a:ext cx="2030400" cy="360000"/>
          </a:xfrm>
          <a:prstGeom prst="rect">
            <a:avLst/>
          </a:prstGeom>
          <a:solidFill>
            <a:schemeClr val="bg1">
              <a:lumMod val="65000"/>
            </a:schemeClr>
          </a:solid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smtClean="0"/>
              <a:t>Introduction</a:t>
            </a:r>
            <a:endParaRPr lang="en-GB" sz="1400" dirty="0"/>
          </a:p>
        </p:txBody>
      </p:sp>
      <p:sp>
        <p:nvSpPr>
          <p:cNvPr id="14" name="Rectangle 13"/>
          <p:cNvSpPr/>
          <p:nvPr/>
        </p:nvSpPr>
        <p:spPr>
          <a:xfrm>
            <a:off x="2028000" y="-9331"/>
            <a:ext cx="2030400" cy="360000"/>
          </a:xfrm>
          <a:prstGeom prst="rect">
            <a:avLst/>
          </a:prstGeom>
          <a:solidFill>
            <a:schemeClr val="bg1">
              <a:lumMod val="65000"/>
            </a:schemeClr>
          </a:solid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smtClean="0"/>
              <a:t>Case Objectives</a:t>
            </a:r>
            <a:endParaRPr lang="en-GB" sz="1400" dirty="0"/>
          </a:p>
        </p:txBody>
      </p:sp>
      <p:sp>
        <p:nvSpPr>
          <p:cNvPr id="15" name="Rectangle 14"/>
          <p:cNvSpPr/>
          <p:nvPr/>
        </p:nvSpPr>
        <p:spPr>
          <a:xfrm>
            <a:off x="4056000" y="-9430"/>
            <a:ext cx="2030400" cy="360000"/>
          </a:xfrm>
          <a:prstGeom prst="rect">
            <a:avLst/>
          </a:prstGeom>
          <a:solidFill>
            <a:schemeClr val="bg1">
              <a:lumMod val="65000"/>
            </a:schemeClr>
          </a:solid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t>Clear </a:t>
            </a:r>
            <a:r>
              <a:rPr lang="en-GB" sz="1400" dirty="0" smtClean="0"/>
              <a:t>Ideas</a:t>
            </a:r>
            <a:endParaRPr lang="en-GB" sz="1400" dirty="0"/>
          </a:p>
        </p:txBody>
      </p:sp>
      <p:sp>
        <p:nvSpPr>
          <p:cNvPr id="16" name="Rectangle 15"/>
          <p:cNvSpPr/>
          <p:nvPr/>
        </p:nvSpPr>
        <p:spPr>
          <a:xfrm>
            <a:off x="6096000" y="-5888"/>
            <a:ext cx="2030400" cy="360000"/>
          </a:xfrm>
          <a:prstGeom prst="rect">
            <a:avLst/>
          </a:prstGeom>
          <a:solidFill>
            <a:schemeClr val="tx1"/>
          </a:solid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smtClean="0"/>
              <a:t>Appraisal</a:t>
            </a:r>
            <a:endParaRPr lang="en-GB" sz="1400" dirty="0"/>
          </a:p>
        </p:txBody>
      </p:sp>
      <p:sp>
        <p:nvSpPr>
          <p:cNvPr id="17" name="Rectangle 16"/>
          <p:cNvSpPr/>
          <p:nvPr/>
        </p:nvSpPr>
        <p:spPr>
          <a:xfrm>
            <a:off x="8136000" y="-9430"/>
            <a:ext cx="2030400" cy="360000"/>
          </a:xfrm>
          <a:prstGeom prst="rect">
            <a:avLst/>
          </a:prstGeom>
          <a:solidFill>
            <a:schemeClr val="bg1">
              <a:lumMod val="65000"/>
            </a:schemeClr>
          </a:solid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smtClean="0"/>
              <a:t>Recommendation</a:t>
            </a:r>
            <a:endParaRPr lang="en-GB" sz="1400" dirty="0"/>
          </a:p>
        </p:txBody>
      </p:sp>
      <p:sp>
        <p:nvSpPr>
          <p:cNvPr id="19" name="Rectangle 18"/>
          <p:cNvSpPr/>
          <p:nvPr/>
        </p:nvSpPr>
        <p:spPr>
          <a:xfrm>
            <a:off x="10164000" y="-13325"/>
            <a:ext cx="2030400" cy="360000"/>
          </a:xfrm>
          <a:prstGeom prst="rect">
            <a:avLst/>
          </a:prstGeom>
          <a:solidFill>
            <a:schemeClr val="bg1">
              <a:lumMod val="65000"/>
            </a:schemeClr>
          </a:solid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smtClean="0"/>
              <a:t>Conclusion</a:t>
            </a:r>
            <a:endParaRPr lang="en-GB" sz="1400" dirty="0"/>
          </a:p>
        </p:txBody>
      </p:sp>
      <p:sp>
        <p:nvSpPr>
          <p:cNvPr id="20" name="TextBox 19"/>
          <p:cNvSpPr txBox="1"/>
          <p:nvPr/>
        </p:nvSpPr>
        <p:spPr>
          <a:xfrm>
            <a:off x="2157309" y="4848000"/>
            <a:ext cx="9624582" cy="1200329"/>
          </a:xfrm>
          <a:prstGeom prst="rect">
            <a:avLst/>
          </a:prstGeom>
          <a:noFill/>
        </p:spPr>
        <p:txBody>
          <a:bodyPr wrap="square" rtlCol="0">
            <a:spAutoFit/>
          </a:bodyPr>
          <a:lstStyle/>
          <a:p>
            <a:pPr marL="285750" indent="-285750">
              <a:buFont typeface="Arial" panose="020B0604020202020204" pitchFamily="34" charset="0"/>
              <a:buChar char="•"/>
            </a:pPr>
            <a:r>
              <a:rPr lang="en-GB" dirty="0" smtClean="0"/>
              <a:t>All Security concerns score equally as an LMS deals with personal data and must adhere to the Data protection act</a:t>
            </a:r>
          </a:p>
          <a:p>
            <a:pPr marL="285750" indent="-285750">
              <a:buFont typeface="Arial" panose="020B0604020202020204" pitchFamily="34" charset="0"/>
              <a:buChar char="•"/>
            </a:pPr>
            <a:r>
              <a:rPr lang="en-GB" dirty="0" smtClean="0"/>
              <a:t>We found that Blackboard scored highest among its competitors as it is not open source and therefore has a lower risk.		</a:t>
            </a:r>
            <a:r>
              <a:rPr lang="en-GB" dirty="0"/>
              <a:t>	</a:t>
            </a:r>
            <a:r>
              <a:rPr lang="en-GB" dirty="0" smtClean="0"/>
              <a:t>	</a:t>
            </a:r>
            <a:r>
              <a:rPr lang="en-GB" sz="1200" dirty="0" smtClean="0">
                <a:latin typeface="Arial" panose="020B0604020202020204" pitchFamily="34" charset="0"/>
                <a:cs typeface="Arial" panose="020B0604020202020204" pitchFamily="34" charset="0"/>
              </a:rPr>
              <a:t> (Dahlstrom, Brooks, </a:t>
            </a:r>
            <a:r>
              <a:rPr lang="en-GB" sz="1200" dirty="0">
                <a:latin typeface="Arial" panose="020B0604020202020204" pitchFamily="34" charset="0"/>
                <a:cs typeface="Arial" panose="020B0604020202020204" pitchFamily="34" charset="0"/>
              </a:rPr>
              <a:t>&amp; </a:t>
            </a:r>
            <a:r>
              <a:rPr lang="en-GB" sz="1200" dirty="0" smtClean="0">
                <a:latin typeface="Arial" panose="020B0604020202020204" pitchFamily="34" charset="0"/>
                <a:cs typeface="Arial" panose="020B0604020202020204" pitchFamily="34" charset="0"/>
              </a:rPr>
              <a:t>Bichsel, 2014)</a:t>
            </a:r>
            <a:r>
              <a:rPr lang="en-GB" sz="1200" dirty="0" smtClean="0"/>
              <a:t>	</a:t>
            </a:r>
          </a:p>
        </p:txBody>
      </p:sp>
      <p:sp>
        <p:nvSpPr>
          <p:cNvPr id="21" name="TextBox 20"/>
          <p:cNvSpPr txBox="1"/>
          <p:nvPr/>
        </p:nvSpPr>
        <p:spPr>
          <a:xfrm>
            <a:off x="1619925" y="458288"/>
            <a:ext cx="8829675" cy="707886"/>
          </a:xfrm>
          <a:prstGeom prst="rect">
            <a:avLst/>
          </a:prstGeom>
          <a:noFill/>
        </p:spPr>
        <p:txBody>
          <a:bodyPr wrap="square" rtlCol="0">
            <a:spAutoFit/>
          </a:bodyPr>
          <a:lstStyle/>
          <a:p>
            <a:r>
              <a:rPr lang="en-GB" sz="4000" dirty="0" smtClean="0">
                <a:latin typeface="+mj-lt"/>
              </a:rPr>
              <a:t>VISA Appraisal</a:t>
            </a:r>
            <a:endParaRPr lang="en-GB" sz="3600" dirty="0">
              <a:latin typeface="+mj-lt"/>
            </a:endParaRPr>
          </a:p>
        </p:txBody>
      </p:sp>
    </p:spTree>
    <p:extLst>
      <p:ext uri="{BB962C8B-B14F-4D97-AF65-F5344CB8AC3E}">
        <p14:creationId xmlns:p14="http://schemas.microsoft.com/office/powerpoint/2010/main" val="17893243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654E61E-E8FC-4239-896F-568DEA9AA50D}" type="slidenum">
              <a:rPr lang="en-GB" smtClean="0"/>
              <a:pPr/>
              <a:t>21</a:t>
            </a:fld>
            <a:endParaRPr lang="en-GB" dirty="0"/>
          </a:p>
        </p:txBody>
      </p:sp>
      <p:sp>
        <p:nvSpPr>
          <p:cNvPr id="5" name="Rectangle 4"/>
          <p:cNvSpPr/>
          <p:nvPr/>
        </p:nvSpPr>
        <p:spPr>
          <a:xfrm>
            <a:off x="0" y="-9331"/>
            <a:ext cx="1742400" cy="360000"/>
          </a:xfrm>
          <a:prstGeom prst="rect">
            <a:avLst/>
          </a:prstGeom>
          <a:solidFill>
            <a:schemeClr val="bg1">
              <a:lumMod val="65000"/>
            </a:schemeClr>
          </a:solid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smtClean="0"/>
              <a:t>Introduction</a:t>
            </a:r>
            <a:endParaRPr lang="en-GB" sz="1400" dirty="0"/>
          </a:p>
        </p:txBody>
      </p:sp>
      <p:sp>
        <p:nvSpPr>
          <p:cNvPr id="6" name="Rectangle 5"/>
          <p:cNvSpPr/>
          <p:nvPr/>
        </p:nvSpPr>
        <p:spPr>
          <a:xfrm>
            <a:off x="1742400" y="-9331"/>
            <a:ext cx="1742400" cy="360000"/>
          </a:xfrm>
          <a:prstGeom prst="rect">
            <a:avLst/>
          </a:prstGeom>
          <a:solidFill>
            <a:schemeClr val="bg1">
              <a:lumMod val="65000"/>
            </a:schemeClr>
          </a:solid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smtClean="0"/>
              <a:t>Case Objectives</a:t>
            </a:r>
            <a:endParaRPr lang="en-GB" sz="1400" dirty="0"/>
          </a:p>
        </p:txBody>
      </p:sp>
      <p:sp>
        <p:nvSpPr>
          <p:cNvPr id="7" name="Rectangle 6"/>
          <p:cNvSpPr/>
          <p:nvPr/>
        </p:nvSpPr>
        <p:spPr>
          <a:xfrm>
            <a:off x="3484800" y="-9331"/>
            <a:ext cx="1742400" cy="360000"/>
          </a:xfrm>
          <a:prstGeom prst="rect">
            <a:avLst/>
          </a:prstGeom>
          <a:solidFill>
            <a:schemeClr val="bg1">
              <a:lumMod val="65000"/>
            </a:schemeClr>
          </a:solid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smtClean="0"/>
              <a:t>Research</a:t>
            </a:r>
            <a:endParaRPr lang="en-GB" sz="1400" dirty="0"/>
          </a:p>
        </p:txBody>
      </p:sp>
      <p:sp>
        <p:nvSpPr>
          <p:cNvPr id="8" name="Rectangle 7"/>
          <p:cNvSpPr/>
          <p:nvPr/>
        </p:nvSpPr>
        <p:spPr>
          <a:xfrm>
            <a:off x="5227200" y="-5463"/>
            <a:ext cx="1742400" cy="360000"/>
          </a:xfrm>
          <a:prstGeom prst="rect">
            <a:avLst/>
          </a:prstGeom>
          <a:solidFill>
            <a:schemeClr val="bg1">
              <a:lumMod val="65000"/>
            </a:schemeClr>
          </a:solid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t>Clear </a:t>
            </a:r>
            <a:r>
              <a:rPr lang="en-GB" sz="1400" dirty="0" smtClean="0"/>
              <a:t>Ideas</a:t>
            </a:r>
            <a:endParaRPr lang="en-GB" sz="1400" dirty="0"/>
          </a:p>
        </p:txBody>
      </p:sp>
      <p:sp>
        <p:nvSpPr>
          <p:cNvPr id="9" name="Rectangle 8"/>
          <p:cNvSpPr/>
          <p:nvPr/>
        </p:nvSpPr>
        <p:spPr>
          <a:xfrm>
            <a:off x="6969600" y="-5463"/>
            <a:ext cx="1742400" cy="360000"/>
          </a:xfrm>
          <a:prstGeom prst="rect">
            <a:avLst/>
          </a:prstGeom>
          <a:solidFill>
            <a:schemeClr val="tx1"/>
          </a:solid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smtClean="0"/>
              <a:t>Appraisal</a:t>
            </a:r>
            <a:endParaRPr lang="en-GB" sz="1400" dirty="0"/>
          </a:p>
        </p:txBody>
      </p:sp>
      <p:sp>
        <p:nvSpPr>
          <p:cNvPr id="10" name="Rectangle 9"/>
          <p:cNvSpPr/>
          <p:nvPr/>
        </p:nvSpPr>
        <p:spPr>
          <a:xfrm>
            <a:off x="8712000" y="-6348"/>
            <a:ext cx="1742400" cy="360000"/>
          </a:xfrm>
          <a:prstGeom prst="rect">
            <a:avLst/>
          </a:prstGeom>
          <a:solidFill>
            <a:schemeClr val="bg1">
              <a:lumMod val="65000"/>
            </a:schemeClr>
          </a:solid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smtClean="0"/>
              <a:t>Recommendation</a:t>
            </a:r>
            <a:endParaRPr lang="en-GB" sz="1400" dirty="0"/>
          </a:p>
        </p:txBody>
      </p:sp>
      <p:sp>
        <p:nvSpPr>
          <p:cNvPr id="11" name="Rectangle 10"/>
          <p:cNvSpPr/>
          <p:nvPr/>
        </p:nvSpPr>
        <p:spPr>
          <a:xfrm>
            <a:off x="10449600" y="-7233"/>
            <a:ext cx="1742400" cy="360000"/>
          </a:xfrm>
          <a:prstGeom prst="rect">
            <a:avLst/>
          </a:prstGeom>
          <a:solidFill>
            <a:schemeClr val="bg1">
              <a:lumMod val="65000"/>
            </a:schemeClr>
          </a:solid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smtClean="0"/>
              <a:t>Conclusion</a:t>
            </a:r>
            <a:endParaRPr lang="en-GB" sz="1400" dirty="0"/>
          </a:p>
        </p:txBody>
      </p:sp>
      <p:pic>
        <p:nvPicPr>
          <p:cNvPr id="18" name="Picture 17"/>
          <p:cNvPicPr>
            <a:picLocks noChangeAspect="1"/>
          </p:cNvPicPr>
          <p:nvPr/>
        </p:nvPicPr>
        <p:blipFill rotWithShape="1">
          <a:blip r:embed="rId2">
            <a:extLst>
              <a:ext uri="{28A0092B-C50C-407E-A947-70E740481C1C}">
                <a14:useLocalDpi xmlns:a14="http://schemas.microsoft.com/office/drawing/2010/main" val="0"/>
              </a:ext>
            </a:extLst>
          </a:blip>
          <a:srcRect l="11159" t="61830" r="62696" b="20762"/>
          <a:stretch/>
        </p:blipFill>
        <p:spPr>
          <a:xfrm>
            <a:off x="1742400" y="2144109"/>
            <a:ext cx="4412414" cy="1652458"/>
          </a:xfrm>
          <a:prstGeom prst="rect">
            <a:avLst/>
          </a:prstGeom>
        </p:spPr>
      </p:pic>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45301" t="42063" r="26042" b="22777"/>
          <a:stretch/>
        </p:blipFill>
        <p:spPr>
          <a:xfrm>
            <a:off x="6622454" y="1374372"/>
            <a:ext cx="4625168" cy="3191933"/>
          </a:xfrm>
          <a:prstGeom prst="rect">
            <a:avLst/>
          </a:prstGeom>
        </p:spPr>
      </p:pic>
      <p:sp>
        <p:nvSpPr>
          <p:cNvPr id="13" name="Rectangle 12"/>
          <p:cNvSpPr/>
          <p:nvPr/>
        </p:nvSpPr>
        <p:spPr>
          <a:xfrm>
            <a:off x="0" y="-9331"/>
            <a:ext cx="2030400" cy="360000"/>
          </a:xfrm>
          <a:prstGeom prst="rect">
            <a:avLst/>
          </a:prstGeom>
          <a:solidFill>
            <a:schemeClr val="bg1">
              <a:lumMod val="65000"/>
            </a:schemeClr>
          </a:solid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smtClean="0"/>
              <a:t>Introduction</a:t>
            </a:r>
            <a:endParaRPr lang="en-GB" sz="1400" dirty="0"/>
          </a:p>
        </p:txBody>
      </p:sp>
      <p:sp>
        <p:nvSpPr>
          <p:cNvPr id="14" name="Rectangle 13"/>
          <p:cNvSpPr/>
          <p:nvPr/>
        </p:nvSpPr>
        <p:spPr>
          <a:xfrm>
            <a:off x="2028000" y="-9331"/>
            <a:ext cx="2030400" cy="360000"/>
          </a:xfrm>
          <a:prstGeom prst="rect">
            <a:avLst/>
          </a:prstGeom>
          <a:solidFill>
            <a:schemeClr val="bg1">
              <a:lumMod val="65000"/>
            </a:schemeClr>
          </a:solid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smtClean="0"/>
              <a:t>Case Objectives</a:t>
            </a:r>
            <a:endParaRPr lang="en-GB" sz="1400" dirty="0"/>
          </a:p>
        </p:txBody>
      </p:sp>
      <p:sp>
        <p:nvSpPr>
          <p:cNvPr id="15" name="Rectangle 14"/>
          <p:cNvSpPr/>
          <p:nvPr/>
        </p:nvSpPr>
        <p:spPr>
          <a:xfrm>
            <a:off x="4056000" y="-9430"/>
            <a:ext cx="2030400" cy="360000"/>
          </a:xfrm>
          <a:prstGeom prst="rect">
            <a:avLst/>
          </a:prstGeom>
          <a:solidFill>
            <a:schemeClr val="bg1">
              <a:lumMod val="65000"/>
            </a:schemeClr>
          </a:solid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t>Clear </a:t>
            </a:r>
            <a:r>
              <a:rPr lang="en-GB" sz="1400" dirty="0" smtClean="0"/>
              <a:t>Ideas</a:t>
            </a:r>
            <a:endParaRPr lang="en-GB" sz="1400" dirty="0"/>
          </a:p>
        </p:txBody>
      </p:sp>
      <p:sp>
        <p:nvSpPr>
          <p:cNvPr id="16" name="Rectangle 15"/>
          <p:cNvSpPr/>
          <p:nvPr/>
        </p:nvSpPr>
        <p:spPr>
          <a:xfrm>
            <a:off x="6096000" y="-5888"/>
            <a:ext cx="2030400" cy="360000"/>
          </a:xfrm>
          <a:prstGeom prst="rect">
            <a:avLst/>
          </a:prstGeom>
          <a:solidFill>
            <a:schemeClr val="tx1"/>
          </a:solid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smtClean="0"/>
              <a:t>Appraisal</a:t>
            </a:r>
            <a:endParaRPr lang="en-GB" sz="1400" dirty="0"/>
          </a:p>
        </p:txBody>
      </p:sp>
      <p:sp>
        <p:nvSpPr>
          <p:cNvPr id="17" name="Rectangle 16"/>
          <p:cNvSpPr/>
          <p:nvPr/>
        </p:nvSpPr>
        <p:spPr>
          <a:xfrm>
            <a:off x="8136000" y="-9430"/>
            <a:ext cx="2030400" cy="360000"/>
          </a:xfrm>
          <a:prstGeom prst="rect">
            <a:avLst/>
          </a:prstGeom>
          <a:solidFill>
            <a:schemeClr val="bg1">
              <a:lumMod val="65000"/>
            </a:schemeClr>
          </a:solid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smtClean="0"/>
              <a:t>Recommendation</a:t>
            </a:r>
            <a:endParaRPr lang="en-GB" sz="1400" dirty="0"/>
          </a:p>
        </p:txBody>
      </p:sp>
      <p:sp>
        <p:nvSpPr>
          <p:cNvPr id="19" name="Rectangle 18"/>
          <p:cNvSpPr/>
          <p:nvPr/>
        </p:nvSpPr>
        <p:spPr>
          <a:xfrm>
            <a:off x="10164000" y="-13325"/>
            <a:ext cx="2030400" cy="360000"/>
          </a:xfrm>
          <a:prstGeom prst="rect">
            <a:avLst/>
          </a:prstGeom>
          <a:solidFill>
            <a:schemeClr val="bg1">
              <a:lumMod val="65000"/>
            </a:schemeClr>
          </a:solid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smtClean="0"/>
              <a:t>Conclusion</a:t>
            </a:r>
            <a:endParaRPr lang="en-GB" sz="1400" dirty="0"/>
          </a:p>
        </p:txBody>
      </p:sp>
      <p:sp>
        <p:nvSpPr>
          <p:cNvPr id="20" name="TextBox 19"/>
          <p:cNvSpPr txBox="1"/>
          <p:nvPr/>
        </p:nvSpPr>
        <p:spPr>
          <a:xfrm>
            <a:off x="2157309" y="4848000"/>
            <a:ext cx="9624582" cy="923330"/>
          </a:xfrm>
          <a:prstGeom prst="rect">
            <a:avLst/>
          </a:prstGeom>
          <a:noFill/>
        </p:spPr>
        <p:txBody>
          <a:bodyPr wrap="square" rtlCol="0">
            <a:spAutoFit/>
          </a:bodyPr>
          <a:lstStyle/>
          <a:p>
            <a:pPr marL="285750" indent="-285750">
              <a:buFont typeface="Arial" panose="020B0604020202020204" pitchFamily="34" charset="0"/>
              <a:buChar char="•"/>
            </a:pPr>
            <a:r>
              <a:rPr lang="en-GB" dirty="0" smtClean="0"/>
              <a:t>Single Sign On (SSO) scored highest due to additional security considerations in terms of weighting</a:t>
            </a:r>
          </a:p>
          <a:p>
            <a:pPr marL="285750" indent="-285750">
              <a:buFont typeface="Arial" panose="020B0604020202020204" pitchFamily="34" charset="0"/>
              <a:buChar char="•"/>
            </a:pPr>
            <a:r>
              <a:rPr lang="en-GB" dirty="0" smtClean="0"/>
              <a:t>SCORM compliance is imperative to the success of LMS with regards to the adoption of web-based applications. 	</a:t>
            </a:r>
            <a:r>
              <a:rPr lang="en-GB" sz="1200" dirty="0">
                <a:latin typeface="Arial" panose="020B0604020202020204" pitchFamily="34" charset="0"/>
                <a:cs typeface="Arial" panose="020B0604020202020204" pitchFamily="34" charset="0"/>
              </a:rPr>
              <a:t> </a:t>
            </a:r>
            <a:r>
              <a:rPr lang="en-GB" sz="1200" dirty="0" smtClean="0">
                <a:latin typeface="Arial" panose="020B0604020202020204" pitchFamily="34" charset="0"/>
                <a:cs typeface="Arial" panose="020B0604020202020204" pitchFamily="34" charset="0"/>
              </a:rPr>
              <a:t>			(Wilson</a:t>
            </a:r>
            <a:r>
              <a:rPr lang="en-GB" sz="1200" dirty="0">
                <a:latin typeface="Arial" panose="020B0604020202020204" pitchFamily="34" charset="0"/>
                <a:cs typeface="Arial" panose="020B0604020202020204" pitchFamily="34" charset="0"/>
              </a:rPr>
              <a:t>, </a:t>
            </a:r>
            <a:r>
              <a:rPr lang="en-GB" sz="1200" dirty="0" smtClean="0">
                <a:latin typeface="Arial" panose="020B0604020202020204" pitchFamily="34" charset="0"/>
                <a:cs typeface="Arial" panose="020B0604020202020204" pitchFamily="34" charset="0"/>
              </a:rPr>
              <a:t>Liber</a:t>
            </a:r>
            <a:r>
              <a:rPr lang="en-GB" sz="1200" dirty="0">
                <a:latin typeface="Arial" panose="020B0604020202020204" pitchFamily="34" charset="0"/>
                <a:cs typeface="Arial" panose="020B0604020202020204" pitchFamily="34" charset="0"/>
              </a:rPr>
              <a:t>, </a:t>
            </a:r>
            <a:r>
              <a:rPr lang="en-GB" sz="1200" dirty="0" smtClean="0">
                <a:latin typeface="Arial" panose="020B0604020202020204" pitchFamily="34" charset="0"/>
                <a:cs typeface="Arial" panose="020B0604020202020204" pitchFamily="34" charset="0"/>
              </a:rPr>
              <a:t>Johnson</a:t>
            </a:r>
            <a:r>
              <a:rPr lang="en-GB" sz="1200" dirty="0">
                <a:latin typeface="Arial" panose="020B0604020202020204" pitchFamily="34" charset="0"/>
                <a:cs typeface="Arial" panose="020B0604020202020204" pitchFamily="34" charset="0"/>
              </a:rPr>
              <a:t>, </a:t>
            </a:r>
            <a:r>
              <a:rPr lang="en-GB" sz="1200" dirty="0" smtClean="0">
                <a:latin typeface="Arial" panose="020B0604020202020204" pitchFamily="34" charset="0"/>
                <a:cs typeface="Arial" panose="020B0604020202020204" pitchFamily="34" charset="0"/>
              </a:rPr>
              <a:t>Beauvoir</a:t>
            </a:r>
            <a:r>
              <a:rPr lang="en-GB" sz="1200" dirty="0">
                <a:latin typeface="Arial" panose="020B0604020202020204" pitchFamily="34" charset="0"/>
                <a:cs typeface="Arial" panose="020B0604020202020204" pitchFamily="34" charset="0"/>
              </a:rPr>
              <a:t>, </a:t>
            </a:r>
            <a:r>
              <a:rPr lang="en-GB" sz="1200" dirty="0" smtClean="0">
                <a:latin typeface="Arial" panose="020B0604020202020204" pitchFamily="34" charset="0"/>
                <a:cs typeface="Arial" panose="020B0604020202020204" pitchFamily="34" charset="0"/>
              </a:rPr>
              <a:t>Sharples, &amp; </a:t>
            </a:r>
            <a:r>
              <a:rPr lang="en-GB" sz="1200" dirty="0">
                <a:latin typeface="Arial" panose="020B0604020202020204" pitchFamily="34" charset="0"/>
                <a:cs typeface="Arial" panose="020B0604020202020204" pitchFamily="34" charset="0"/>
              </a:rPr>
              <a:t>Milligan, </a:t>
            </a:r>
            <a:r>
              <a:rPr lang="en-GB" sz="1200" dirty="0" smtClean="0">
                <a:latin typeface="Arial" panose="020B0604020202020204" pitchFamily="34" charset="0"/>
                <a:cs typeface="Arial" panose="020B0604020202020204" pitchFamily="34" charset="0"/>
              </a:rPr>
              <a:t>2007) </a:t>
            </a:r>
            <a:r>
              <a:rPr lang="en-GB" sz="1200" dirty="0" smtClean="0"/>
              <a:t>	</a:t>
            </a:r>
          </a:p>
        </p:txBody>
      </p:sp>
      <p:sp>
        <p:nvSpPr>
          <p:cNvPr id="21" name="TextBox 20"/>
          <p:cNvSpPr txBox="1"/>
          <p:nvPr/>
        </p:nvSpPr>
        <p:spPr>
          <a:xfrm>
            <a:off x="1619925" y="458288"/>
            <a:ext cx="8829675" cy="707886"/>
          </a:xfrm>
          <a:prstGeom prst="rect">
            <a:avLst/>
          </a:prstGeom>
          <a:noFill/>
        </p:spPr>
        <p:txBody>
          <a:bodyPr wrap="square" rtlCol="0">
            <a:spAutoFit/>
          </a:bodyPr>
          <a:lstStyle/>
          <a:p>
            <a:r>
              <a:rPr lang="en-GB" sz="4000" dirty="0" smtClean="0">
                <a:latin typeface="+mj-lt"/>
              </a:rPr>
              <a:t>VISA Appraisal</a:t>
            </a:r>
            <a:endParaRPr lang="en-GB" sz="3600" dirty="0">
              <a:latin typeface="+mj-lt"/>
            </a:endParaRPr>
          </a:p>
        </p:txBody>
      </p:sp>
    </p:spTree>
    <p:extLst>
      <p:ext uri="{BB962C8B-B14F-4D97-AF65-F5344CB8AC3E}">
        <p14:creationId xmlns:p14="http://schemas.microsoft.com/office/powerpoint/2010/main" val="148617512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654E61E-E8FC-4239-896F-568DEA9AA50D}" type="slidenum">
              <a:rPr lang="en-GB" smtClean="0"/>
              <a:pPr/>
              <a:t>22</a:t>
            </a:fld>
            <a:endParaRPr lang="en-GB" dirty="0"/>
          </a:p>
        </p:txBody>
      </p:sp>
      <p:sp>
        <p:nvSpPr>
          <p:cNvPr id="5" name="Rectangle 4"/>
          <p:cNvSpPr/>
          <p:nvPr/>
        </p:nvSpPr>
        <p:spPr>
          <a:xfrm>
            <a:off x="0" y="-9331"/>
            <a:ext cx="1742400" cy="360000"/>
          </a:xfrm>
          <a:prstGeom prst="rect">
            <a:avLst/>
          </a:prstGeom>
          <a:solidFill>
            <a:schemeClr val="bg1">
              <a:lumMod val="65000"/>
            </a:schemeClr>
          </a:solid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smtClean="0"/>
              <a:t>Introduction</a:t>
            </a:r>
            <a:endParaRPr lang="en-GB" sz="1400" dirty="0"/>
          </a:p>
        </p:txBody>
      </p:sp>
      <p:sp>
        <p:nvSpPr>
          <p:cNvPr id="6" name="Rectangle 5"/>
          <p:cNvSpPr/>
          <p:nvPr/>
        </p:nvSpPr>
        <p:spPr>
          <a:xfrm>
            <a:off x="1742400" y="-9331"/>
            <a:ext cx="1742400" cy="360000"/>
          </a:xfrm>
          <a:prstGeom prst="rect">
            <a:avLst/>
          </a:prstGeom>
          <a:solidFill>
            <a:schemeClr val="bg1">
              <a:lumMod val="65000"/>
            </a:schemeClr>
          </a:solid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smtClean="0"/>
              <a:t>Case Objectives</a:t>
            </a:r>
            <a:endParaRPr lang="en-GB" sz="1400" dirty="0"/>
          </a:p>
        </p:txBody>
      </p:sp>
      <p:sp>
        <p:nvSpPr>
          <p:cNvPr id="7" name="Rectangle 6"/>
          <p:cNvSpPr/>
          <p:nvPr/>
        </p:nvSpPr>
        <p:spPr>
          <a:xfrm>
            <a:off x="3484800" y="-9331"/>
            <a:ext cx="1742400" cy="360000"/>
          </a:xfrm>
          <a:prstGeom prst="rect">
            <a:avLst/>
          </a:prstGeom>
          <a:solidFill>
            <a:schemeClr val="bg1">
              <a:lumMod val="65000"/>
            </a:schemeClr>
          </a:solid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smtClean="0"/>
              <a:t>Research</a:t>
            </a:r>
            <a:endParaRPr lang="en-GB" sz="1400" dirty="0"/>
          </a:p>
        </p:txBody>
      </p:sp>
      <p:sp>
        <p:nvSpPr>
          <p:cNvPr id="8" name="Rectangle 7"/>
          <p:cNvSpPr/>
          <p:nvPr/>
        </p:nvSpPr>
        <p:spPr>
          <a:xfrm>
            <a:off x="5227200" y="-5463"/>
            <a:ext cx="1742400" cy="360000"/>
          </a:xfrm>
          <a:prstGeom prst="rect">
            <a:avLst/>
          </a:prstGeom>
          <a:solidFill>
            <a:schemeClr val="bg1">
              <a:lumMod val="65000"/>
            </a:schemeClr>
          </a:solid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t>Clear </a:t>
            </a:r>
            <a:r>
              <a:rPr lang="en-GB" sz="1400" dirty="0" smtClean="0"/>
              <a:t>Ideas</a:t>
            </a:r>
            <a:endParaRPr lang="en-GB" sz="1400" dirty="0"/>
          </a:p>
        </p:txBody>
      </p:sp>
      <p:sp>
        <p:nvSpPr>
          <p:cNvPr id="9" name="Rectangle 8"/>
          <p:cNvSpPr/>
          <p:nvPr/>
        </p:nvSpPr>
        <p:spPr>
          <a:xfrm>
            <a:off x="6969600" y="-5463"/>
            <a:ext cx="1742400" cy="360000"/>
          </a:xfrm>
          <a:prstGeom prst="rect">
            <a:avLst/>
          </a:prstGeom>
          <a:solidFill>
            <a:schemeClr val="tx1"/>
          </a:solid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smtClean="0"/>
              <a:t>Appraisal</a:t>
            </a:r>
            <a:endParaRPr lang="en-GB" sz="1400" dirty="0"/>
          </a:p>
        </p:txBody>
      </p:sp>
      <p:sp>
        <p:nvSpPr>
          <p:cNvPr id="10" name="Rectangle 9"/>
          <p:cNvSpPr/>
          <p:nvPr/>
        </p:nvSpPr>
        <p:spPr>
          <a:xfrm>
            <a:off x="8712000" y="-6348"/>
            <a:ext cx="1742400" cy="360000"/>
          </a:xfrm>
          <a:prstGeom prst="rect">
            <a:avLst/>
          </a:prstGeom>
          <a:solidFill>
            <a:schemeClr val="bg1">
              <a:lumMod val="65000"/>
            </a:schemeClr>
          </a:solid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smtClean="0"/>
              <a:t>Recommendation</a:t>
            </a:r>
            <a:endParaRPr lang="en-GB" sz="1400" dirty="0"/>
          </a:p>
        </p:txBody>
      </p:sp>
      <p:sp>
        <p:nvSpPr>
          <p:cNvPr id="11" name="Rectangle 10"/>
          <p:cNvSpPr/>
          <p:nvPr/>
        </p:nvSpPr>
        <p:spPr>
          <a:xfrm>
            <a:off x="10449600" y="-7233"/>
            <a:ext cx="1742400" cy="360000"/>
          </a:xfrm>
          <a:prstGeom prst="rect">
            <a:avLst/>
          </a:prstGeom>
          <a:solidFill>
            <a:schemeClr val="bg1">
              <a:lumMod val="65000"/>
            </a:schemeClr>
          </a:solid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smtClean="0"/>
              <a:t>Conclusion</a:t>
            </a:r>
            <a:endParaRPr lang="en-GB" sz="1400" dirty="0"/>
          </a:p>
        </p:txBody>
      </p:sp>
      <p:grpSp>
        <p:nvGrpSpPr>
          <p:cNvPr id="13" name="Group 12"/>
          <p:cNvGrpSpPr/>
          <p:nvPr/>
        </p:nvGrpSpPr>
        <p:grpSpPr>
          <a:xfrm>
            <a:off x="2159692" y="4061008"/>
            <a:ext cx="7350505" cy="1810327"/>
            <a:chOff x="0" y="2068944"/>
            <a:chExt cx="6262255" cy="1505528"/>
          </a:xfrm>
        </p:grpSpPr>
        <p:pic>
          <p:nvPicPr>
            <p:cNvPr id="3" name="Picture 2"/>
            <p:cNvPicPr>
              <a:picLocks noChangeAspect="1"/>
            </p:cNvPicPr>
            <p:nvPr/>
          </p:nvPicPr>
          <p:blipFill rotWithShape="1">
            <a:blip r:embed="rId2"/>
            <a:srcRect l="51798" t="29090" b="58788"/>
            <a:stretch/>
          </p:blipFill>
          <p:spPr>
            <a:xfrm>
              <a:off x="0" y="2743200"/>
              <a:ext cx="6262255" cy="831272"/>
            </a:xfrm>
            <a:prstGeom prst="rect">
              <a:avLst/>
            </a:prstGeom>
            <a:ln>
              <a:solidFill>
                <a:srgbClr val="1B212D"/>
              </a:solidFill>
            </a:ln>
          </p:spPr>
        </p:pic>
        <p:pic>
          <p:nvPicPr>
            <p:cNvPr id="4" name="Picture 3"/>
            <p:cNvPicPr>
              <a:picLocks noChangeAspect="1"/>
            </p:cNvPicPr>
            <p:nvPr/>
          </p:nvPicPr>
          <p:blipFill rotWithShape="1">
            <a:blip r:embed="rId2"/>
            <a:srcRect t="30168" r="48636" b="60000"/>
            <a:stretch/>
          </p:blipFill>
          <p:spPr>
            <a:xfrm>
              <a:off x="0" y="2068944"/>
              <a:ext cx="6262255" cy="674256"/>
            </a:xfrm>
            <a:prstGeom prst="rect">
              <a:avLst/>
            </a:prstGeom>
            <a:ln>
              <a:solidFill>
                <a:srgbClr val="1B212D"/>
              </a:solidFill>
            </a:ln>
          </p:spPr>
        </p:pic>
      </p:grpSp>
      <p:pic>
        <p:nvPicPr>
          <p:cNvPr id="15" name="Picture 14"/>
          <p:cNvPicPr>
            <a:picLocks noChangeAspect="1"/>
          </p:cNvPicPr>
          <p:nvPr/>
        </p:nvPicPr>
        <p:blipFill rotWithShape="1">
          <a:blip r:embed="rId3">
            <a:extLst>
              <a:ext uri="{28A0092B-C50C-407E-A947-70E740481C1C}">
                <a14:useLocalDpi xmlns:a14="http://schemas.microsoft.com/office/drawing/2010/main" val="0"/>
              </a:ext>
            </a:extLst>
          </a:blip>
          <a:srcRect l="6696" t="903" r="79864" b="5860"/>
          <a:stretch/>
        </p:blipFill>
        <p:spPr>
          <a:xfrm>
            <a:off x="9856234" y="940799"/>
            <a:ext cx="1327844" cy="4976401"/>
          </a:xfrm>
          <a:prstGeom prst="rect">
            <a:avLst/>
          </a:prstGeom>
          <a:ln>
            <a:solidFill>
              <a:srgbClr val="1B212D"/>
            </a:solidFill>
          </a:ln>
        </p:spPr>
      </p:pic>
      <p:pic>
        <p:nvPicPr>
          <p:cNvPr id="16" name="Picture 15"/>
          <p:cNvPicPr>
            <a:picLocks noChangeAspect="1"/>
          </p:cNvPicPr>
          <p:nvPr/>
        </p:nvPicPr>
        <p:blipFill rotWithShape="1">
          <a:blip r:embed="rId4">
            <a:extLst>
              <a:ext uri="{28A0092B-C50C-407E-A947-70E740481C1C}">
                <a14:useLocalDpi xmlns:a14="http://schemas.microsoft.com/office/drawing/2010/main" val="0"/>
              </a:ext>
            </a:extLst>
          </a:blip>
          <a:srcRect l="18025" t="42066" r="57203" b="28439"/>
          <a:stretch/>
        </p:blipFill>
        <p:spPr>
          <a:xfrm>
            <a:off x="6265735" y="1166569"/>
            <a:ext cx="3244462" cy="2517861"/>
          </a:xfrm>
          <a:prstGeom prst="rect">
            <a:avLst/>
          </a:prstGeom>
          <a:ln w="3175">
            <a:solidFill>
              <a:schemeClr val="tx1"/>
            </a:solidFill>
          </a:ln>
        </p:spPr>
      </p:pic>
      <p:pic>
        <p:nvPicPr>
          <p:cNvPr id="17" name="Picture 16"/>
          <p:cNvPicPr>
            <a:picLocks noChangeAspect="1"/>
          </p:cNvPicPr>
          <p:nvPr/>
        </p:nvPicPr>
        <p:blipFill rotWithShape="1">
          <a:blip r:embed="rId5">
            <a:extLst>
              <a:ext uri="{28A0092B-C50C-407E-A947-70E740481C1C}">
                <a14:useLocalDpi xmlns:a14="http://schemas.microsoft.com/office/drawing/2010/main" val="0"/>
              </a:ext>
            </a:extLst>
          </a:blip>
          <a:srcRect l="6137" t="41751" r="58939" b="15286"/>
          <a:stretch/>
        </p:blipFill>
        <p:spPr>
          <a:xfrm>
            <a:off x="2028000" y="1166569"/>
            <a:ext cx="4096623" cy="2517860"/>
          </a:xfrm>
          <a:prstGeom prst="rect">
            <a:avLst/>
          </a:prstGeom>
          <a:ln>
            <a:solidFill>
              <a:srgbClr val="1B212D"/>
            </a:solidFill>
          </a:ln>
        </p:spPr>
      </p:pic>
      <p:sp>
        <p:nvSpPr>
          <p:cNvPr id="18" name="Rectangle 17"/>
          <p:cNvSpPr/>
          <p:nvPr/>
        </p:nvSpPr>
        <p:spPr>
          <a:xfrm>
            <a:off x="0" y="-9331"/>
            <a:ext cx="2030400" cy="360000"/>
          </a:xfrm>
          <a:prstGeom prst="rect">
            <a:avLst/>
          </a:prstGeom>
          <a:solidFill>
            <a:schemeClr val="bg1">
              <a:lumMod val="65000"/>
            </a:schemeClr>
          </a:solid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smtClean="0"/>
              <a:t>Introduction</a:t>
            </a:r>
            <a:endParaRPr lang="en-GB" sz="1400" dirty="0"/>
          </a:p>
        </p:txBody>
      </p:sp>
      <p:sp>
        <p:nvSpPr>
          <p:cNvPr id="19" name="Rectangle 18"/>
          <p:cNvSpPr/>
          <p:nvPr/>
        </p:nvSpPr>
        <p:spPr>
          <a:xfrm>
            <a:off x="2028000" y="-9331"/>
            <a:ext cx="2030400" cy="360000"/>
          </a:xfrm>
          <a:prstGeom prst="rect">
            <a:avLst/>
          </a:prstGeom>
          <a:solidFill>
            <a:schemeClr val="bg1">
              <a:lumMod val="65000"/>
            </a:schemeClr>
          </a:solid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smtClean="0"/>
              <a:t>Case Objectives</a:t>
            </a:r>
            <a:endParaRPr lang="en-GB" sz="1400" dirty="0"/>
          </a:p>
        </p:txBody>
      </p:sp>
      <p:sp>
        <p:nvSpPr>
          <p:cNvPr id="20" name="Rectangle 19"/>
          <p:cNvSpPr/>
          <p:nvPr/>
        </p:nvSpPr>
        <p:spPr>
          <a:xfrm>
            <a:off x="4056000" y="-9430"/>
            <a:ext cx="2030400" cy="360000"/>
          </a:xfrm>
          <a:prstGeom prst="rect">
            <a:avLst/>
          </a:prstGeom>
          <a:solidFill>
            <a:schemeClr val="bg1">
              <a:lumMod val="65000"/>
            </a:schemeClr>
          </a:solid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t>Clear </a:t>
            </a:r>
            <a:r>
              <a:rPr lang="en-GB" sz="1400" dirty="0" smtClean="0"/>
              <a:t>Ideas</a:t>
            </a:r>
            <a:endParaRPr lang="en-GB" sz="1400" dirty="0"/>
          </a:p>
        </p:txBody>
      </p:sp>
      <p:sp>
        <p:nvSpPr>
          <p:cNvPr id="21" name="Rectangle 20"/>
          <p:cNvSpPr/>
          <p:nvPr/>
        </p:nvSpPr>
        <p:spPr>
          <a:xfrm>
            <a:off x="6096000" y="-5888"/>
            <a:ext cx="2030400" cy="360000"/>
          </a:xfrm>
          <a:prstGeom prst="rect">
            <a:avLst/>
          </a:prstGeom>
          <a:solidFill>
            <a:schemeClr val="tx1"/>
          </a:solid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smtClean="0"/>
              <a:t>Appraisal</a:t>
            </a:r>
            <a:endParaRPr lang="en-GB" sz="1400" dirty="0"/>
          </a:p>
        </p:txBody>
      </p:sp>
      <p:sp>
        <p:nvSpPr>
          <p:cNvPr id="22" name="Rectangle 21"/>
          <p:cNvSpPr/>
          <p:nvPr/>
        </p:nvSpPr>
        <p:spPr>
          <a:xfrm>
            <a:off x="8136000" y="-9430"/>
            <a:ext cx="2030400" cy="360000"/>
          </a:xfrm>
          <a:prstGeom prst="rect">
            <a:avLst/>
          </a:prstGeom>
          <a:solidFill>
            <a:schemeClr val="bg1">
              <a:lumMod val="65000"/>
            </a:schemeClr>
          </a:solid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smtClean="0"/>
              <a:t>Recommendation</a:t>
            </a:r>
            <a:endParaRPr lang="en-GB" sz="1400" dirty="0"/>
          </a:p>
        </p:txBody>
      </p:sp>
      <p:sp>
        <p:nvSpPr>
          <p:cNvPr id="23" name="Rectangle 22"/>
          <p:cNvSpPr/>
          <p:nvPr/>
        </p:nvSpPr>
        <p:spPr>
          <a:xfrm>
            <a:off x="10164000" y="-13325"/>
            <a:ext cx="2030400" cy="360000"/>
          </a:xfrm>
          <a:prstGeom prst="rect">
            <a:avLst/>
          </a:prstGeom>
          <a:solidFill>
            <a:schemeClr val="bg1">
              <a:lumMod val="65000"/>
            </a:schemeClr>
          </a:solid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smtClean="0"/>
              <a:t>Conclusion</a:t>
            </a:r>
            <a:endParaRPr lang="en-GB" sz="1400" dirty="0"/>
          </a:p>
        </p:txBody>
      </p:sp>
      <p:sp>
        <p:nvSpPr>
          <p:cNvPr id="24" name="TextBox 23"/>
          <p:cNvSpPr txBox="1"/>
          <p:nvPr/>
        </p:nvSpPr>
        <p:spPr>
          <a:xfrm>
            <a:off x="1619925" y="430580"/>
            <a:ext cx="8829675" cy="707886"/>
          </a:xfrm>
          <a:prstGeom prst="rect">
            <a:avLst/>
          </a:prstGeom>
          <a:noFill/>
        </p:spPr>
        <p:txBody>
          <a:bodyPr wrap="square" rtlCol="0">
            <a:spAutoFit/>
          </a:bodyPr>
          <a:lstStyle/>
          <a:p>
            <a:r>
              <a:rPr lang="en-GB" sz="4000" dirty="0" smtClean="0">
                <a:latin typeface="+mj-lt"/>
              </a:rPr>
              <a:t>VISA Appraisal</a:t>
            </a:r>
            <a:endParaRPr lang="en-GB" sz="3600" dirty="0">
              <a:latin typeface="+mj-lt"/>
            </a:endParaRPr>
          </a:p>
        </p:txBody>
      </p:sp>
    </p:spTree>
    <p:extLst>
      <p:ext uri="{BB962C8B-B14F-4D97-AF65-F5344CB8AC3E}">
        <p14:creationId xmlns:p14="http://schemas.microsoft.com/office/powerpoint/2010/main" val="360651962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654E61E-E8FC-4239-896F-568DEA9AA50D}" type="slidenum">
              <a:rPr lang="en-GB" smtClean="0"/>
              <a:pPr/>
              <a:t>23</a:t>
            </a:fld>
            <a:endParaRPr lang="en-GB" dirty="0"/>
          </a:p>
        </p:txBody>
      </p:sp>
      <p:sp>
        <p:nvSpPr>
          <p:cNvPr id="5" name="Rectangle 4"/>
          <p:cNvSpPr/>
          <p:nvPr/>
        </p:nvSpPr>
        <p:spPr>
          <a:xfrm>
            <a:off x="0" y="-9331"/>
            <a:ext cx="1742400" cy="360000"/>
          </a:xfrm>
          <a:prstGeom prst="rect">
            <a:avLst/>
          </a:prstGeom>
          <a:solidFill>
            <a:schemeClr val="bg1">
              <a:lumMod val="65000"/>
            </a:schemeClr>
          </a:solid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smtClean="0"/>
              <a:t>Introduction</a:t>
            </a:r>
            <a:endParaRPr lang="en-GB" sz="1400" dirty="0"/>
          </a:p>
        </p:txBody>
      </p:sp>
      <p:sp>
        <p:nvSpPr>
          <p:cNvPr id="6" name="Rectangle 5"/>
          <p:cNvSpPr/>
          <p:nvPr/>
        </p:nvSpPr>
        <p:spPr>
          <a:xfrm>
            <a:off x="1742400" y="-9331"/>
            <a:ext cx="1742400" cy="360000"/>
          </a:xfrm>
          <a:prstGeom prst="rect">
            <a:avLst/>
          </a:prstGeom>
          <a:solidFill>
            <a:schemeClr val="bg1">
              <a:lumMod val="65000"/>
            </a:schemeClr>
          </a:solid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smtClean="0"/>
              <a:t>Case &amp; Organisation</a:t>
            </a:r>
            <a:endParaRPr lang="en-GB" sz="1400" dirty="0"/>
          </a:p>
        </p:txBody>
      </p:sp>
      <p:sp>
        <p:nvSpPr>
          <p:cNvPr id="7" name="Rectangle 6"/>
          <p:cNvSpPr/>
          <p:nvPr/>
        </p:nvSpPr>
        <p:spPr>
          <a:xfrm>
            <a:off x="3484800" y="-9331"/>
            <a:ext cx="1742400" cy="360000"/>
          </a:xfrm>
          <a:prstGeom prst="rect">
            <a:avLst/>
          </a:prstGeom>
          <a:solidFill>
            <a:schemeClr val="bg1">
              <a:lumMod val="65000"/>
            </a:schemeClr>
          </a:solid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smtClean="0"/>
              <a:t>Research</a:t>
            </a:r>
            <a:endParaRPr lang="en-GB" sz="1400" dirty="0"/>
          </a:p>
        </p:txBody>
      </p:sp>
      <p:sp>
        <p:nvSpPr>
          <p:cNvPr id="8" name="Rectangle 7"/>
          <p:cNvSpPr/>
          <p:nvPr/>
        </p:nvSpPr>
        <p:spPr>
          <a:xfrm>
            <a:off x="5227200" y="-5463"/>
            <a:ext cx="1742400" cy="360000"/>
          </a:xfrm>
          <a:prstGeom prst="rect">
            <a:avLst/>
          </a:prstGeom>
          <a:solidFill>
            <a:schemeClr val="bg1">
              <a:lumMod val="65000"/>
            </a:schemeClr>
          </a:solid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t>Clear </a:t>
            </a:r>
            <a:r>
              <a:rPr lang="en-GB" sz="1400" dirty="0" smtClean="0"/>
              <a:t>Ideas</a:t>
            </a:r>
            <a:endParaRPr lang="en-GB" sz="1400" dirty="0"/>
          </a:p>
        </p:txBody>
      </p:sp>
      <p:sp>
        <p:nvSpPr>
          <p:cNvPr id="9" name="Rectangle 8"/>
          <p:cNvSpPr/>
          <p:nvPr/>
        </p:nvSpPr>
        <p:spPr>
          <a:xfrm>
            <a:off x="6969600" y="-5463"/>
            <a:ext cx="1742400" cy="360000"/>
          </a:xfrm>
          <a:prstGeom prst="rect">
            <a:avLst/>
          </a:prstGeom>
          <a:solidFill>
            <a:schemeClr val="bg1">
              <a:lumMod val="65000"/>
            </a:schemeClr>
          </a:solid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smtClean="0"/>
              <a:t>Appraisal</a:t>
            </a:r>
            <a:endParaRPr lang="en-GB" sz="1400" dirty="0"/>
          </a:p>
        </p:txBody>
      </p:sp>
      <p:sp>
        <p:nvSpPr>
          <p:cNvPr id="10" name="Rectangle 9"/>
          <p:cNvSpPr/>
          <p:nvPr/>
        </p:nvSpPr>
        <p:spPr>
          <a:xfrm>
            <a:off x="8712000" y="-6348"/>
            <a:ext cx="1742400" cy="360000"/>
          </a:xfrm>
          <a:prstGeom prst="rect">
            <a:avLst/>
          </a:prstGeom>
          <a:solidFill>
            <a:schemeClr val="tx1"/>
          </a:solid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smtClean="0"/>
              <a:t>Recommendation</a:t>
            </a:r>
            <a:endParaRPr lang="en-GB" sz="1400" dirty="0"/>
          </a:p>
        </p:txBody>
      </p:sp>
      <p:sp>
        <p:nvSpPr>
          <p:cNvPr id="11" name="Rectangle 10"/>
          <p:cNvSpPr/>
          <p:nvPr/>
        </p:nvSpPr>
        <p:spPr>
          <a:xfrm>
            <a:off x="10449600" y="-7233"/>
            <a:ext cx="1742400" cy="360000"/>
          </a:xfrm>
          <a:prstGeom prst="rect">
            <a:avLst/>
          </a:prstGeom>
          <a:solidFill>
            <a:schemeClr val="bg1">
              <a:lumMod val="65000"/>
            </a:schemeClr>
          </a:solid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smtClean="0"/>
              <a:t>Conclusion</a:t>
            </a:r>
            <a:endParaRPr lang="en-GB" sz="1400" dirty="0"/>
          </a:p>
        </p:txBody>
      </p:sp>
      <p:sp>
        <p:nvSpPr>
          <p:cNvPr id="12" name="TextBox 11"/>
          <p:cNvSpPr txBox="1"/>
          <p:nvPr/>
        </p:nvSpPr>
        <p:spPr>
          <a:xfrm>
            <a:off x="1619925" y="458288"/>
            <a:ext cx="8829675" cy="707886"/>
          </a:xfrm>
          <a:prstGeom prst="rect">
            <a:avLst/>
          </a:prstGeom>
          <a:noFill/>
        </p:spPr>
        <p:txBody>
          <a:bodyPr wrap="square" rtlCol="0">
            <a:spAutoFit/>
          </a:bodyPr>
          <a:lstStyle/>
          <a:p>
            <a:r>
              <a:rPr lang="en-GB" sz="4000" dirty="0" smtClean="0">
                <a:latin typeface="+mj-lt"/>
              </a:rPr>
              <a:t>Recommendation</a:t>
            </a:r>
            <a:endParaRPr lang="en-GB" sz="3600" dirty="0">
              <a:latin typeface="+mj-lt"/>
            </a:endParaRPr>
          </a:p>
        </p:txBody>
      </p:sp>
      <p:sp>
        <p:nvSpPr>
          <p:cNvPr id="13" name="Rectangle 12"/>
          <p:cNvSpPr/>
          <p:nvPr/>
        </p:nvSpPr>
        <p:spPr>
          <a:xfrm>
            <a:off x="0" y="-9331"/>
            <a:ext cx="2030400" cy="360000"/>
          </a:xfrm>
          <a:prstGeom prst="rect">
            <a:avLst/>
          </a:prstGeom>
          <a:solidFill>
            <a:schemeClr val="bg1">
              <a:lumMod val="65000"/>
            </a:schemeClr>
          </a:solid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smtClean="0"/>
              <a:t>Introduction</a:t>
            </a:r>
            <a:endParaRPr lang="en-GB" sz="1400" dirty="0"/>
          </a:p>
        </p:txBody>
      </p:sp>
      <p:sp>
        <p:nvSpPr>
          <p:cNvPr id="14" name="Rectangle 13"/>
          <p:cNvSpPr/>
          <p:nvPr/>
        </p:nvSpPr>
        <p:spPr>
          <a:xfrm>
            <a:off x="2028000" y="-9331"/>
            <a:ext cx="2030400" cy="360000"/>
          </a:xfrm>
          <a:prstGeom prst="rect">
            <a:avLst/>
          </a:prstGeom>
          <a:solidFill>
            <a:schemeClr val="bg1">
              <a:lumMod val="65000"/>
            </a:schemeClr>
          </a:solid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smtClean="0"/>
              <a:t>Case Objectives</a:t>
            </a:r>
            <a:endParaRPr lang="en-GB" sz="1400" dirty="0"/>
          </a:p>
        </p:txBody>
      </p:sp>
      <p:sp>
        <p:nvSpPr>
          <p:cNvPr id="15" name="Rectangle 14"/>
          <p:cNvSpPr/>
          <p:nvPr/>
        </p:nvSpPr>
        <p:spPr>
          <a:xfrm>
            <a:off x="4056000" y="-9430"/>
            <a:ext cx="2030400" cy="360000"/>
          </a:xfrm>
          <a:prstGeom prst="rect">
            <a:avLst/>
          </a:prstGeom>
          <a:solidFill>
            <a:schemeClr val="bg1">
              <a:lumMod val="65000"/>
            </a:schemeClr>
          </a:solid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t>Clear </a:t>
            </a:r>
            <a:r>
              <a:rPr lang="en-GB" sz="1400" dirty="0" smtClean="0"/>
              <a:t>Ideas</a:t>
            </a:r>
            <a:endParaRPr lang="en-GB" sz="1400" dirty="0"/>
          </a:p>
        </p:txBody>
      </p:sp>
      <p:sp>
        <p:nvSpPr>
          <p:cNvPr id="16" name="Rectangle 15"/>
          <p:cNvSpPr/>
          <p:nvPr/>
        </p:nvSpPr>
        <p:spPr>
          <a:xfrm>
            <a:off x="6096000" y="-5888"/>
            <a:ext cx="2030400" cy="360000"/>
          </a:xfrm>
          <a:prstGeom prst="rect">
            <a:avLst/>
          </a:prstGeom>
          <a:solidFill>
            <a:schemeClr val="accent2"/>
          </a:solid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smtClean="0"/>
              <a:t>Appraisal</a:t>
            </a:r>
            <a:endParaRPr lang="en-GB" sz="1400" dirty="0"/>
          </a:p>
        </p:txBody>
      </p:sp>
      <p:sp>
        <p:nvSpPr>
          <p:cNvPr id="17" name="Rectangle 16"/>
          <p:cNvSpPr/>
          <p:nvPr/>
        </p:nvSpPr>
        <p:spPr>
          <a:xfrm>
            <a:off x="8136000" y="-9430"/>
            <a:ext cx="2030400" cy="360000"/>
          </a:xfrm>
          <a:prstGeom prst="rect">
            <a:avLst/>
          </a:prstGeom>
          <a:solidFill>
            <a:schemeClr val="tx1"/>
          </a:solid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smtClean="0"/>
              <a:t>Recommendation</a:t>
            </a:r>
            <a:endParaRPr lang="en-GB" sz="1400" dirty="0"/>
          </a:p>
        </p:txBody>
      </p:sp>
      <p:sp>
        <p:nvSpPr>
          <p:cNvPr id="18" name="Rectangle 17"/>
          <p:cNvSpPr/>
          <p:nvPr/>
        </p:nvSpPr>
        <p:spPr>
          <a:xfrm>
            <a:off x="10164000" y="-13325"/>
            <a:ext cx="2030400" cy="360000"/>
          </a:xfrm>
          <a:prstGeom prst="rect">
            <a:avLst/>
          </a:prstGeom>
          <a:solidFill>
            <a:schemeClr val="bg1">
              <a:lumMod val="65000"/>
            </a:schemeClr>
          </a:solid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smtClean="0"/>
              <a:t>Conclusion</a:t>
            </a:r>
            <a:endParaRPr lang="en-GB" sz="1400" dirty="0"/>
          </a:p>
        </p:txBody>
      </p:sp>
      <p:sp>
        <p:nvSpPr>
          <p:cNvPr id="4" name="TextBox 3"/>
          <p:cNvSpPr txBox="1"/>
          <p:nvPr/>
        </p:nvSpPr>
        <p:spPr>
          <a:xfrm>
            <a:off x="1930650" y="1543050"/>
            <a:ext cx="9371925" cy="3693319"/>
          </a:xfrm>
          <a:prstGeom prst="rect">
            <a:avLst/>
          </a:prstGeom>
          <a:noFill/>
        </p:spPr>
        <p:txBody>
          <a:bodyPr wrap="square" rtlCol="0">
            <a:spAutoFit/>
          </a:bodyPr>
          <a:lstStyle/>
          <a:p>
            <a:pPr marL="285750" indent="-285750">
              <a:buFont typeface="Arial" panose="020B0604020202020204" pitchFamily="34" charset="0"/>
              <a:buChar char="•"/>
            </a:pPr>
            <a:r>
              <a:rPr lang="en-GB" dirty="0" smtClean="0"/>
              <a:t>Through the VISA and prior research we recommend the University maintains the use of Blackboard Ultra, as it is used by Higher Education Institutions and therefore improvements can be made based on relevant feedback, compared to TalentLMS which may act on Business feedback.</a:t>
            </a:r>
          </a:p>
          <a:p>
            <a:pPr marL="285750" indent="-285750">
              <a:buFont typeface="Arial" panose="020B0604020202020204" pitchFamily="34" charset="0"/>
              <a:buChar char="•"/>
            </a:pPr>
            <a:r>
              <a:rPr lang="en-GB" dirty="0" smtClean="0"/>
              <a:t>However, we believe that the use of Blackboard should be extended with the use of external web-based applications, specifically to implement:</a:t>
            </a:r>
          </a:p>
          <a:p>
            <a:pPr marL="742950" lvl="1" indent="-285750">
              <a:buFont typeface="Arial" panose="020B0604020202020204" pitchFamily="34" charset="0"/>
              <a:buChar char="•"/>
            </a:pPr>
            <a:r>
              <a:rPr lang="en-GB" b="1" dirty="0" smtClean="0"/>
              <a:t>Real-time Dashboards</a:t>
            </a:r>
            <a:r>
              <a:rPr lang="en-GB" dirty="0"/>
              <a:t> </a:t>
            </a:r>
            <a:r>
              <a:rPr lang="en-GB" dirty="0" smtClean="0"/>
              <a:t>for the enhancement of student interaction and learning management.</a:t>
            </a:r>
          </a:p>
          <a:p>
            <a:pPr marL="742950" lvl="1" indent="-285750">
              <a:buFont typeface="Arial" panose="020B0604020202020204" pitchFamily="34" charset="0"/>
              <a:buChar char="•"/>
            </a:pPr>
            <a:r>
              <a:rPr lang="en-GB" dirty="0" smtClean="0"/>
              <a:t>The Blackboard Ultra Building blocks </a:t>
            </a:r>
            <a:r>
              <a:rPr lang="en-GB" b="1" dirty="0" smtClean="0"/>
              <a:t>Parature </a:t>
            </a:r>
            <a:r>
              <a:rPr lang="en-GB" dirty="0" smtClean="0"/>
              <a:t>and </a:t>
            </a:r>
            <a:r>
              <a:rPr lang="en-GB" b="1" dirty="0" smtClean="0"/>
              <a:t>Pronto </a:t>
            </a:r>
            <a:r>
              <a:rPr lang="en-GB" dirty="0" smtClean="0"/>
              <a:t>to enhance student communication options and interaction</a:t>
            </a:r>
          </a:p>
          <a:p>
            <a:pPr marL="742950" lvl="1" indent="-285750">
              <a:buFont typeface="Arial" panose="020B0604020202020204" pitchFamily="34" charset="0"/>
              <a:buChar char="•"/>
            </a:pPr>
            <a:r>
              <a:rPr lang="en-GB" dirty="0" smtClean="0"/>
              <a:t>Improve training in </a:t>
            </a:r>
            <a:r>
              <a:rPr lang="en-GB" b="1" dirty="0" smtClean="0"/>
              <a:t>File Management</a:t>
            </a:r>
            <a:r>
              <a:rPr lang="en-GB" dirty="0" smtClean="0"/>
              <a:t>, ensuring that all files are uploaded in PDF format to improve server space management and ease of use. </a:t>
            </a:r>
            <a:endParaRPr lang="en-GB" dirty="0"/>
          </a:p>
          <a:p>
            <a:pPr marL="285750" indent="-285750">
              <a:buFont typeface="Arial" panose="020B0604020202020204" pitchFamily="34" charset="0"/>
              <a:buChar char="•"/>
            </a:pPr>
            <a:r>
              <a:rPr lang="en-GB" dirty="0" smtClean="0"/>
              <a:t>All of which have proven to be desirable through both Primary and Secondary research</a:t>
            </a:r>
          </a:p>
        </p:txBody>
      </p:sp>
    </p:spTree>
    <p:extLst>
      <p:ext uri="{BB962C8B-B14F-4D97-AF65-F5344CB8AC3E}">
        <p14:creationId xmlns:p14="http://schemas.microsoft.com/office/powerpoint/2010/main" val="13085008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654E61E-E8FC-4239-896F-568DEA9AA50D}" type="slidenum">
              <a:rPr lang="en-GB" smtClean="0"/>
              <a:pPr/>
              <a:t>24</a:t>
            </a:fld>
            <a:endParaRPr lang="en-GB" dirty="0"/>
          </a:p>
        </p:txBody>
      </p:sp>
      <p:sp>
        <p:nvSpPr>
          <p:cNvPr id="5" name="Rectangle 4"/>
          <p:cNvSpPr/>
          <p:nvPr/>
        </p:nvSpPr>
        <p:spPr>
          <a:xfrm>
            <a:off x="0" y="-9331"/>
            <a:ext cx="1742400" cy="360000"/>
          </a:xfrm>
          <a:prstGeom prst="rect">
            <a:avLst/>
          </a:prstGeom>
          <a:solidFill>
            <a:schemeClr val="bg1">
              <a:lumMod val="65000"/>
            </a:schemeClr>
          </a:solid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smtClean="0"/>
              <a:t>Introduction</a:t>
            </a:r>
            <a:endParaRPr lang="en-GB" sz="1400" dirty="0"/>
          </a:p>
        </p:txBody>
      </p:sp>
      <p:sp>
        <p:nvSpPr>
          <p:cNvPr id="6" name="Rectangle 5"/>
          <p:cNvSpPr/>
          <p:nvPr/>
        </p:nvSpPr>
        <p:spPr>
          <a:xfrm>
            <a:off x="1742400" y="-9331"/>
            <a:ext cx="1742400" cy="360000"/>
          </a:xfrm>
          <a:prstGeom prst="rect">
            <a:avLst/>
          </a:prstGeom>
          <a:solidFill>
            <a:schemeClr val="bg1">
              <a:lumMod val="65000"/>
            </a:schemeClr>
          </a:solid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smtClean="0"/>
              <a:t>Case &amp; Organisation</a:t>
            </a:r>
            <a:endParaRPr lang="en-GB" sz="1400" dirty="0"/>
          </a:p>
        </p:txBody>
      </p:sp>
      <p:sp>
        <p:nvSpPr>
          <p:cNvPr id="7" name="Rectangle 6"/>
          <p:cNvSpPr/>
          <p:nvPr/>
        </p:nvSpPr>
        <p:spPr>
          <a:xfrm>
            <a:off x="3484800" y="-9331"/>
            <a:ext cx="1742400" cy="360000"/>
          </a:xfrm>
          <a:prstGeom prst="rect">
            <a:avLst/>
          </a:prstGeom>
          <a:solidFill>
            <a:schemeClr val="bg1">
              <a:lumMod val="65000"/>
            </a:schemeClr>
          </a:solid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smtClean="0"/>
              <a:t>Research</a:t>
            </a:r>
            <a:endParaRPr lang="en-GB" sz="1400" dirty="0"/>
          </a:p>
        </p:txBody>
      </p:sp>
      <p:sp>
        <p:nvSpPr>
          <p:cNvPr id="8" name="Rectangle 7"/>
          <p:cNvSpPr/>
          <p:nvPr/>
        </p:nvSpPr>
        <p:spPr>
          <a:xfrm>
            <a:off x="5227200" y="-5463"/>
            <a:ext cx="1742400" cy="360000"/>
          </a:xfrm>
          <a:prstGeom prst="rect">
            <a:avLst/>
          </a:prstGeom>
          <a:solidFill>
            <a:schemeClr val="bg1">
              <a:lumMod val="65000"/>
            </a:schemeClr>
          </a:solid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t>Clear </a:t>
            </a:r>
            <a:r>
              <a:rPr lang="en-GB" sz="1400" dirty="0" smtClean="0"/>
              <a:t>Ideas</a:t>
            </a:r>
            <a:endParaRPr lang="en-GB" sz="1400" dirty="0"/>
          </a:p>
        </p:txBody>
      </p:sp>
      <p:sp>
        <p:nvSpPr>
          <p:cNvPr id="9" name="Rectangle 8"/>
          <p:cNvSpPr/>
          <p:nvPr/>
        </p:nvSpPr>
        <p:spPr>
          <a:xfrm>
            <a:off x="6969600" y="-5463"/>
            <a:ext cx="1742400" cy="360000"/>
          </a:xfrm>
          <a:prstGeom prst="rect">
            <a:avLst/>
          </a:prstGeom>
          <a:solidFill>
            <a:schemeClr val="bg1">
              <a:lumMod val="65000"/>
            </a:schemeClr>
          </a:solid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smtClean="0"/>
              <a:t>Appraisal</a:t>
            </a:r>
            <a:endParaRPr lang="en-GB" sz="1400" dirty="0"/>
          </a:p>
        </p:txBody>
      </p:sp>
      <p:sp>
        <p:nvSpPr>
          <p:cNvPr id="10" name="Rectangle 9"/>
          <p:cNvSpPr/>
          <p:nvPr/>
        </p:nvSpPr>
        <p:spPr>
          <a:xfrm>
            <a:off x="8712000" y="-6348"/>
            <a:ext cx="1742400" cy="360000"/>
          </a:xfrm>
          <a:prstGeom prst="rect">
            <a:avLst/>
          </a:prstGeom>
          <a:solidFill>
            <a:schemeClr val="bg1">
              <a:lumMod val="65000"/>
            </a:schemeClr>
          </a:solid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smtClean="0"/>
              <a:t>Recommendation</a:t>
            </a:r>
            <a:endParaRPr lang="en-GB" sz="1400" dirty="0"/>
          </a:p>
        </p:txBody>
      </p:sp>
      <p:sp>
        <p:nvSpPr>
          <p:cNvPr id="11" name="Rectangle 10"/>
          <p:cNvSpPr/>
          <p:nvPr/>
        </p:nvSpPr>
        <p:spPr>
          <a:xfrm>
            <a:off x="10449600" y="-7233"/>
            <a:ext cx="1742400" cy="360000"/>
          </a:xfrm>
          <a:prstGeom prst="rect">
            <a:avLst/>
          </a:prstGeom>
          <a:solidFill>
            <a:schemeClr val="tx1"/>
          </a:solid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smtClean="0"/>
              <a:t>Conclusion</a:t>
            </a:r>
            <a:endParaRPr lang="en-GB" sz="1400" dirty="0"/>
          </a:p>
        </p:txBody>
      </p:sp>
      <p:sp>
        <p:nvSpPr>
          <p:cNvPr id="12" name="TextBox 11"/>
          <p:cNvSpPr txBox="1"/>
          <p:nvPr/>
        </p:nvSpPr>
        <p:spPr>
          <a:xfrm>
            <a:off x="1619925" y="458288"/>
            <a:ext cx="8829675" cy="707886"/>
          </a:xfrm>
          <a:prstGeom prst="rect">
            <a:avLst/>
          </a:prstGeom>
          <a:noFill/>
        </p:spPr>
        <p:txBody>
          <a:bodyPr wrap="square" rtlCol="0">
            <a:spAutoFit/>
          </a:bodyPr>
          <a:lstStyle/>
          <a:p>
            <a:r>
              <a:rPr lang="en-GB" sz="4000" dirty="0" smtClean="0">
                <a:latin typeface="+mj-lt"/>
              </a:rPr>
              <a:t>Conclusion</a:t>
            </a:r>
            <a:endParaRPr lang="en-GB" sz="3600" dirty="0">
              <a:latin typeface="+mj-lt"/>
            </a:endParaRPr>
          </a:p>
        </p:txBody>
      </p:sp>
      <p:sp>
        <p:nvSpPr>
          <p:cNvPr id="13" name="Rectangle 12"/>
          <p:cNvSpPr/>
          <p:nvPr/>
        </p:nvSpPr>
        <p:spPr>
          <a:xfrm>
            <a:off x="0" y="-9331"/>
            <a:ext cx="2030400" cy="360000"/>
          </a:xfrm>
          <a:prstGeom prst="rect">
            <a:avLst/>
          </a:prstGeom>
          <a:solidFill>
            <a:schemeClr val="bg1">
              <a:lumMod val="65000"/>
            </a:schemeClr>
          </a:solid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smtClean="0"/>
              <a:t>Introduction</a:t>
            </a:r>
            <a:endParaRPr lang="en-GB" sz="1400" dirty="0"/>
          </a:p>
        </p:txBody>
      </p:sp>
      <p:sp>
        <p:nvSpPr>
          <p:cNvPr id="14" name="Rectangle 13"/>
          <p:cNvSpPr/>
          <p:nvPr/>
        </p:nvSpPr>
        <p:spPr>
          <a:xfrm>
            <a:off x="2028000" y="-9331"/>
            <a:ext cx="2030400" cy="360000"/>
          </a:xfrm>
          <a:prstGeom prst="rect">
            <a:avLst/>
          </a:prstGeom>
          <a:solidFill>
            <a:schemeClr val="bg1">
              <a:lumMod val="65000"/>
            </a:schemeClr>
          </a:solid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smtClean="0"/>
              <a:t>Case Objectives</a:t>
            </a:r>
            <a:endParaRPr lang="en-GB" sz="1400" dirty="0"/>
          </a:p>
        </p:txBody>
      </p:sp>
      <p:sp>
        <p:nvSpPr>
          <p:cNvPr id="15" name="Rectangle 14"/>
          <p:cNvSpPr/>
          <p:nvPr/>
        </p:nvSpPr>
        <p:spPr>
          <a:xfrm>
            <a:off x="4056000" y="-9430"/>
            <a:ext cx="2030400" cy="360000"/>
          </a:xfrm>
          <a:prstGeom prst="rect">
            <a:avLst/>
          </a:prstGeom>
          <a:solidFill>
            <a:schemeClr val="bg1">
              <a:lumMod val="65000"/>
            </a:schemeClr>
          </a:solid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t>Clear </a:t>
            </a:r>
            <a:r>
              <a:rPr lang="en-GB" sz="1400" dirty="0" smtClean="0"/>
              <a:t>Ideas</a:t>
            </a:r>
            <a:endParaRPr lang="en-GB" sz="1400" dirty="0"/>
          </a:p>
        </p:txBody>
      </p:sp>
      <p:sp>
        <p:nvSpPr>
          <p:cNvPr id="16" name="Rectangle 15"/>
          <p:cNvSpPr/>
          <p:nvPr/>
        </p:nvSpPr>
        <p:spPr>
          <a:xfrm>
            <a:off x="6096000" y="-5888"/>
            <a:ext cx="2030400" cy="360000"/>
          </a:xfrm>
          <a:prstGeom prst="rect">
            <a:avLst/>
          </a:prstGeom>
          <a:solidFill>
            <a:schemeClr val="bg1">
              <a:lumMod val="65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smtClean="0"/>
              <a:t>Appraisal</a:t>
            </a:r>
            <a:endParaRPr lang="en-GB" sz="1400" dirty="0"/>
          </a:p>
        </p:txBody>
      </p:sp>
      <p:sp>
        <p:nvSpPr>
          <p:cNvPr id="17" name="Rectangle 16"/>
          <p:cNvSpPr/>
          <p:nvPr/>
        </p:nvSpPr>
        <p:spPr>
          <a:xfrm>
            <a:off x="8136000" y="-9430"/>
            <a:ext cx="2030400" cy="360000"/>
          </a:xfrm>
          <a:prstGeom prst="rect">
            <a:avLst/>
          </a:prstGeom>
          <a:solidFill>
            <a:schemeClr val="bg1">
              <a:lumMod val="65000"/>
            </a:schemeClr>
          </a:solid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smtClean="0"/>
              <a:t>Recommendation</a:t>
            </a:r>
            <a:endParaRPr lang="en-GB" sz="1400" dirty="0"/>
          </a:p>
        </p:txBody>
      </p:sp>
      <p:sp>
        <p:nvSpPr>
          <p:cNvPr id="18" name="Rectangle 17"/>
          <p:cNvSpPr/>
          <p:nvPr/>
        </p:nvSpPr>
        <p:spPr>
          <a:xfrm>
            <a:off x="10164000" y="-13325"/>
            <a:ext cx="2030400" cy="360000"/>
          </a:xfrm>
          <a:prstGeom prst="rect">
            <a:avLst/>
          </a:prstGeom>
          <a:solidFill>
            <a:schemeClr val="tx1"/>
          </a:solid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smtClean="0"/>
              <a:t>Conclusion</a:t>
            </a:r>
            <a:endParaRPr lang="en-GB" sz="1400" dirty="0"/>
          </a:p>
        </p:txBody>
      </p:sp>
      <p:sp>
        <p:nvSpPr>
          <p:cNvPr id="19" name="TextBox 18"/>
          <p:cNvSpPr txBox="1"/>
          <p:nvPr/>
        </p:nvSpPr>
        <p:spPr>
          <a:xfrm>
            <a:off x="1948875" y="1536475"/>
            <a:ext cx="9371925" cy="3693319"/>
          </a:xfrm>
          <a:prstGeom prst="rect">
            <a:avLst/>
          </a:prstGeom>
          <a:noFill/>
        </p:spPr>
        <p:txBody>
          <a:bodyPr wrap="square" rtlCol="0">
            <a:spAutoFit/>
          </a:bodyPr>
          <a:lstStyle/>
          <a:p>
            <a:pPr marL="285750" indent="-285750">
              <a:buFont typeface="Arial" panose="020B0604020202020204" pitchFamily="34" charset="0"/>
              <a:buChar char="•"/>
            </a:pPr>
            <a:r>
              <a:rPr lang="en-GB" dirty="0" smtClean="0"/>
              <a:t>In conclusion, we believe that the analysis of the system reflected accurately on the </a:t>
            </a:r>
            <a:r>
              <a:rPr lang="en-GB" b="1" dirty="0" smtClean="0"/>
              <a:t>student </a:t>
            </a:r>
            <a:r>
              <a:rPr lang="en-GB" dirty="0" smtClean="0"/>
              <a:t>experience of using an LMS, however further insight could have been gained through access to systems used by </a:t>
            </a:r>
            <a:r>
              <a:rPr lang="en-GB" b="1" dirty="0" smtClean="0"/>
              <a:t>lecturers</a:t>
            </a:r>
            <a:r>
              <a:rPr lang="en-GB" dirty="0" smtClean="0"/>
              <a:t> and </a:t>
            </a:r>
            <a:r>
              <a:rPr lang="en-GB" b="1" dirty="0" smtClean="0"/>
              <a:t>upper management </a:t>
            </a:r>
            <a:r>
              <a:rPr lang="en-GB" dirty="0" smtClean="0"/>
              <a:t>within the university, however this remained outside of the SCOPE of our project.</a:t>
            </a:r>
          </a:p>
          <a:p>
            <a:endParaRPr lang="en-GB" dirty="0" smtClean="0"/>
          </a:p>
          <a:p>
            <a:pPr marL="285750" indent="-285750">
              <a:buFont typeface="Arial" panose="020B0604020202020204" pitchFamily="34" charset="0"/>
              <a:buChar char="•"/>
            </a:pPr>
            <a:r>
              <a:rPr lang="en-GB" dirty="0" smtClean="0"/>
              <a:t>Overall, the sensitivity analysis undertaken through VISA software remained accurate to the main features of an LMS within Higher Education, however some research we obtained may be applicable to K12 or Business and we believe that this was legitimately addressed.</a:t>
            </a:r>
          </a:p>
          <a:p>
            <a:endParaRPr lang="en-GB" dirty="0" smtClean="0"/>
          </a:p>
          <a:p>
            <a:pPr marL="285750" indent="-285750">
              <a:buFont typeface="Arial" panose="020B0604020202020204" pitchFamily="34" charset="0"/>
              <a:buChar char="•"/>
            </a:pPr>
            <a:r>
              <a:rPr lang="en-GB" dirty="0" smtClean="0"/>
              <a:t>This analysis remains realistic as through our access to the system we have obtained greater experience using most technical aspects; thus narrowing the SCOPE of our analysis and providing pertinent recommendations.</a:t>
            </a:r>
          </a:p>
          <a:p>
            <a:pPr marL="285750" indent="-285750">
              <a:buFont typeface="Arial" panose="020B0604020202020204" pitchFamily="34" charset="0"/>
              <a:buChar char="•"/>
            </a:pPr>
            <a:endParaRPr lang="en-GB" dirty="0" smtClean="0"/>
          </a:p>
        </p:txBody>
      </p:sp>
    </p:spTree>
    <p:extLst>
      <p:ext uri="{BB962C8B-B14F-4D97-AF65-F5344CB8AC3E}">
        <p14:creationId xmlns:p14="http://schemas.microsoft.com/office/powerpoint/2010/main" val="193074169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654E61E-E8FC-4239-896F-568DEA9AA50D}" type="slidenum">
              <a:rPr lang="en-GB" smtClean="0"/>
              <a:pPr/>
              <a:t>25</a:t>
            </a:fld>
            <a:endParaRPr lang="en-GB" dirty="0"/>
          </a:p>
        </p:txBody>
      </p:sp>
      <p:sp>
        <p:nvSpPr>
          <p:cNvPr id="5" name="Rectangle 4"/>
          <p:cNvSpPr/>
          <p:nvPr/>
        </p:nvSpPr>
        <p:spPr>
          <a:xfrm>
            <a:off x="0" y="-9331"/>
            <a:ext cx="1742400" cy="360000"/>
          </a:xfrm>
          <a:prstGeom prst="rect">
            <a:avLst/>
          </a:prstGeom>
          <a:solidFill>
            <a:schemeClr val="bg1">
              <a:lumMod val="65000"/>
            </a:schemeClr>
          </a:solid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smtClean="0"/>
              <a:t>Introduction</a:t>
            </a:r>
            <a:endParaRPr lang="en-GB" sz="1400" dirty="0"/>
          </a:p>
        </p:txBody>
      </p:sp>
      <p:sp>
        <p:nvSpPr>
          <p:cNvPr id="6" name="Rectangle 5"/>
          <p:cNvSpPr/>
          <p:nvPr/>
        </p:nvSpPr>
        <p:spPr>
          <a:xfrm>
            <a:off x="1742400" y="-9331"/>
            <a:ext cx="1742400" cy="360000"/>
          </a:xfrm>
          <a:prstGeom prst="rect">
            <a:avLst/>
          </a:prstGeom>
          <a:solidFill>
            <a:schemeClr val="bg1">
              <a:lumMod val="65000"/>
            </a:schemeClr>
          </a:solid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smtClean="0"/>
              <a:t>Case &amp; Organisation</a:t>
            </a:r>
            <a:endParaRPr lang="en-GB" sz="1400" dirty="0"/>
          </a:p>
        </p:txBody>
      </p:sp>
      <p:sp>
        <p:nvSpPr>
          <p:cNvPr id="7" name="Rectangle 6"/>
          <p:cNvSpPr/>
          <p:nvPr/>
        </p:nvSpPr>
        <p:spPr>
          <a:xfrm>
            <a:off x="3484800" y="-9331"/>
            <a:ext cx="1742400" cy="360000"/>
          </a:xfrm>
          <a:prstGeom prst="rect">
            <a:avLst/>
          </a:prstGeom>
          <a:solidFill>
            <a:schemeClr val="bg1">
              <a:lumMod val="65000"/>
            </a:schemeClr>
          </a:solid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smtClean="0"/>
              <a:t>Research</a:t>
            </a:r>
            <a:endParaRPr lang="en-GB" sz="1400" dirty="0"/>
          </a:p>
        </p:txBody>
      </p:sp>
      <p:sp>
        <p:nvSpPr>
          <p:cNvPr id="8" name="Rectangle 7"/>
          <p:cNvSpPr/>
          <p:nvPr/>
        </p:nvSpPr>
        <p:spPr>
          <a:xfrm>
            <a:off x="5227200" y="-5463"/>
            <a:ext cx="1742400" cy="360000"/>
          </a:xfrm>
          <a:prstGeom prst="rect">
            <a:avLst/>
          </a:prstGeom>
          <a:solidFill>
            <a:schemeClr val="bg1">
              <a:lumMod val="65000"/>
            </a:schemeClr>
          </a:solid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t>Clear </a:t>
            </a:r>
            <a:r>
              <a:rPr lang="en-GB" sz="1400" dirty="0" smtClean="0"/>
              <a:t>Ideas</a:t>
            </a:r>
            <a:endParaRPr lang="en-GB" sz="1400" dirty="0"/>
          </a:p>
        </p:txBody>
      </p:sp>
      <p:sp>
        <p:nvSpPr>
          <p:cNvPr id="9" name="Rectangle 8"/>
          <p:cNvSpPr/>
          <p:nvPr/>
        </p:nvSpPr>
        <p:spPr>
          <a:xfrm>
            <a:off x="6969600" y="-5463"/>
            <a:ext cx="1742400" cy="360000"/>
          </a:xfrm>
          <a:prstGeom prst="rect">
            <a:avLst/>
          </a:prstGeom>
          <a:solidFill>
            <a:schemeClr val="bg1">
              <a:lumMod val="65000"/>
            </a:schemeClr>
          </a:solid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smtClean="0"/>
              <a:t>Appraisal</a:t>
            </a:r>
            <a:endParaRPr lang="en-GB" sz="1400" dirty="0"/>
          </a:p>
        </p:txBody>
      </p:sp>
      <p:sp>
        <p:nvSpPr>
          <p:cNvPr id="10" name="Rectangle 9"/>
          <p:cNvSpPr/>
          <p:nvPr/>
        </p:nvSpPr>
        <p:spPr>
          <a:xfrm>
            <a:off x="8712000" y="-6348"/>
            <a:ext cx="1742400" cy="360000"/>
          </a:xfrm>
          <a:prstGeom prst="rect">
            <a:avLst/>
          </a:prstGeom>
          <a:solidFill>
            <a:schemeClr val="bg1">
              <a:lumMod val="65000"/>
            </a:schemeClr>
          </a:solid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smtClean="0"/>
              <a:t>Recommendation</a:t>
            </a:r>
            <a:endParaRPr lang="en-GB" sz="1400" dirty="0"/>
          </a:p>
        </p:txBody>
      </p:sp>
      <p:sp>
        <p:nvSpPr>
          <p:cNvPr id="11" name="Rectangle 10"/>
          <p:cNvSpPr/>
          <p:nvPr/>
        </p:nvSpPr>
        <p:spPr>
          <a:xfrm>
            <a:off x="10449600" y="-7233"/>
            <a:ext cx="1742400" cy="360000"/>
          </a:xfrm>
          <a:prstGeom prst="rect">
            <a:avLst/>
          </a:prstGeom>
          <a:solidFill>
            <a:schemeClr val="tx1"/>
          </a:solid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smtClean="0"/>
              <a:t>Conclusion</a:t>
            </a:r>
            <a:endParaRPr lang="en-GB" sz="1400" dirty="0"/>
          </a:p>
        </p:txBody>
      </p:sp>
      <p:sp>
        <p:nvSpPr>
          <p:cNvPr id="12" name="TextBox 11"/>
          <p:cNvSpPr txBox="1"/>
          <p:nvPr/>
        </p:nvSpPr>
        <p:spPr>
          <a:xfrm>
            <a:off x="3148125" y="2290773"/>
            <a:ext cx="5900549" cy="1938992"/>
          </a:xfrm>
          <a:prstGeom prst="rect">
            <a:avLst/>
          </a:prstGeom>
          <a:noFill/>
        </p:spPr>
        <p:txBody>
          <a:bodyPr wrap="square" rtlCol="0">
            <a:spAutoFit/>
          </a:bodyPr>
          <a:lstStyle/>
          <a:p>
            <a:pPr algn="ctr"/>
            <a:r>
              <a:rPr lang="en-GB" sz="4000" dirty="0" smtClean="0">
                <a:latin typeface="+mj-lt"/>
              </a:rPr>
              <a:t>Thank You for Listening</a:t>
            </a:r>
          </a:p>
          <a:p>
            <a:pPr algn="ctr"/>
            <a:endParaRPr lang="en-GB" sz="4000" dirty="0">
              <a:latin typeface="+mj-lt"/>
            </a:endParaRPr>
          </a:p>
          <a:p>
            <a:pPr algn="ctr"/>
            <a:r>
              <a:rPr lang="en-GB" sz="4000" dirty="0" smtClean="0">
                <a:latin typeface="+mj-lt"/>
              </a:rPr>
              <a:t>Any Questions?</a:t>
            </a:r>
            <a:endParaRPr lang="en-GB" sz="3600" dirty="0">
              <a:latin typeface="+mj-lt"/>
            </a:endParaRPr>
          </a:p>
        </p:txBody>
      </p:sp>
      <p:sp>
        <p:nvSpPr>
          <p:cNvPr id="13" name="Rectangle 12"/>
          <p:cNvSpPr/>
          <p:nvPr/>
        </p:nvSpPr>
        <p:spPr>
          <a:xfrm>
            <a:off x="0" y="-9331"/>
            <a:ext cx="2030400" cy="360000"/>
          </a:xfrm>
          <a:prstGeom prst="rect">
            <a:avLst/>
          </a:prstGeom>
          <a:solidFill>
            <a:schemeClr val="bg1">
              <a:lumMod val="65000"/>
            </a:schemeClr>
          </a:solid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smtClean="0"/>
              <a:t>Introduction</a:t>
            </a:r>
            <a:endParaRPr lang="en-GB" sz="1400" dirty="0"/>
          </a:p>
        </p:txBody>
      </p:sp>
      <p:sp>
        <p:nvSpPr>
          <p:cNvPr id="14" name="Rectangle 13"/>
          <p:cNvSpPr/>
          <p:nvPr/>
        </p:nvSpPr>
        <p:spPr>
          <a:xfrm>
            <a:off x="2028000" y="-9331"/>
            <a:ext cx="2030400" cy="360000"/>
          </a:xfrm>
          <a:prstGeom prst="rect">
            <a:avLst/>
          </a:prstGeom>
          <a:solidFill>
            <a:schemeClr val="bg1">
              <a:lumMod val="65000"/>
            </a:schemeClr>
          </a:solid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smtClean="0"/>
              <a:t>Case Objectives</a:t>
            </a:r>
            <a:endParaRPr lang="en-GB" sz="1400" dirty="0"/>
          </a:p>
        </p:txBody>
      </p:sp>
      <p:sp>
        <p:nvSpPr>
          <p:cNvPr id="15" name="Rectangle 14"/>
          <p:cNvSpPr/>
          <p:nvPr/>
        </p:nvSpPr>
        <p:spPr>
          <a:xfrm>
            <a:off x="4056000" y="-9430"/>
            <a:ext cx="2030400" cy="360000"/>
          </a:xfrm>
          <a:prstGeom prst="rect">
            <a:avLst/>
          </a:prstGeom>
          <a:solidFill>
            <a:schemeClr val="bg1">
              <a:lumMod val="65000"/>
            </a:schemeClr>
          </a:solid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t>Clear </a:t>
            </a:r>
            <a:r>
              <a:rPr lang="en-GB" sz="1400" dirty="0" smtClean="0"/>
              <a:t>Ideas</a:t>
            </a:r>
            <a:endParaRPr lang="en-GB" sz="1400" dirty="0"/>
          </a:p>
        </p:txBody>
      </p:sp>
      <p:sp>
        <p:nvSpPr>
          <p:cNvPr id="16" name="Rectangle 15"/>
          <p:cNvSpPr/>
          <p:nvPr/>
        </p:nvSpPr>
        <p:spPr>
          <a:xfrm>
            <a:off x="6096000" y="-5888"/>
            <a:ext cx="2030400" cy="360000"/>
          </a:xfrm>
          <a:prstGeom prst="rect">
            <a:avLst/>
          </a:prstGeom>
          <a:solidFill>
            <a:schemeClr val="bg1">
              <a:lumMod val="65000"/>
            </a:schemeClr>
          </a:solid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smtClean="0"/>
              <a:t>Appraisal</a:t>
            </a:r>
            <a:endParaRPr lang="en-GB" sz="1400" dirty="0"/>
          </a:p>
        </p:txBody>
      </p:sp>
      <p:sp>
        <p:nvSpPr>
          <p:cNvPr id="17" name="Rectangle 16"/>
          <p:cNvSpPr/>
          <p:nvPr/>
        </p:nvSpPr>
        <p:spPr>
          <a:xfrm>
            <a:off x="8136000" y="-9430"/>
            <a:ext cx="2030400" cy="360000"/>
          </a:xfrm>
          <a:prstGeom prst="rect">
            <a:avLst/>
          </a:prstGeom>
          <a:solidFill>
            <a:schemeClr val="bg1">
              <a:lumMod val="65000"/>
            </a:schemeClr>
          </a:solid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smtClean="0"/>
              <a:t>Recommendation</a:t>
            </a:r>
            <a:endParaRPr lang="en-GB" sz="1400" dirty="0"/>
          </a:p>
        </p:txBody>
      </p:sp>
      <p:sp>
        <p:nvSpPr>
          <p:cNvPr id="18" name="Rectangle 17"/>
          <p:cNvSpPr/>
          <p:nvPr/>
        </p:nvSpPr>
        <p:spPr>
          <a:xfrm>
            <a:off x="10164000" y="-13325"/>
            <a:ext cx="2030400" cy="360000"/>
          </a:xfrm>
          <a:prstGeom prst="rect">
            <a:avLst/>
          </a:prstGeom>
          <a:solidFill>
            <a:schemeClr val="tx1"/>
          </a:solid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smtClean="0"/>
              <a:t>Conclusion</a:t>
            </a:r>
            <a:endParaRPr lang="en-GB" sz="1400" dirty="0"/>
          </a:p>
        </p:txBody>
      </p:sp>
    </p:spTree>
    <p:extLst>
      <p:ext uri="{BB962C8B-B14F-4D97-AF65-F5344CB8AC3E}">
        <p14:creationId xmlns:p14="http://schemas.microsoft.com/office/powerpoint/2010/main" val="190881429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654E61E-E8FC-4239-896F-568DEA9AA50D}" type="slidenum">
              <a:rPr lang="en-GB" smtClean="0"/>
              <a:pPr/>
              <a:t>26</a:t>
            </a:fld>
            <a:endParaRPr lang="en-GB" dirty="0"/>
          </a:p>
        </p:txBody>
      </p:sp>
      <p:sp>
        <p:nvSpPr>
          <p:cNvPr id="5" name="Rectangle 4"/>
          <p:cNvSpPr/>
          <p:nvPr/>
        </p:nvSpPr>
        <p:spPr>
          <a:xfrm>
            <a:off x="0" y="-9331"/>
            <a:ext cx="1742400" cy="360000"/>
          </a:xfrm>
          <a:prstGeom prst="rect">
            <a:avLst/>
          </a:prstGeom>
          <a:solidFill>
            <a:schemeClr val="bg1">
              <a:lumMod val="65000"/>
            </a:schemeClr>
          </a:solid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smtClean="0"/>
              <a:t>Introduction</a:t>
            </a:r>
            <a:endParaRPr lang="en-GB" sz="1400" dirty="0"/>
          </a:p>
        </p:txBody>
      </p:sp>
      <p:sp>
        <p:nvSpPr>
          <p:cNvPr id="6" name="Rectangle 5"/>
          <p:cNvSpPr/>
          <p:nvPr/>
        </p:nvSpPr>
        <p:spPr>
          <a:xfrm>
            <a:off x="1742400" y="-9331"/>
            <a:ext cx="1742400" cy="360000"/>
          </a:xfrm>
          <a:prstGeom prst="rect">
            <a:avLst/>
          </a:prstGeom>
          <a:solidFill>
            <a:schemeClr val="bg1">
              <a:lumMod val="65000"/>
            </a:schemeClr>
          </a:solid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smtClean="0"/>
              <a:t>Case &amp; Organisation</a:t>
            </a:r>
            <a:endParaRPr lang="en-GB" sz="1400" dirty="0"/>
          </a:p>
        </p:txBody>
      </p:sp>
      <p:sp>
        <p:nvSpPr>
          <p:cNvPr id="7" name="Rectangle 6"/>
          <p:cNvSpPr/>
          <p:nvPr/>
        </p:nvSpPr>
        <p:spPr>
          <a:xfrm>
            <a:off x="3484800" y="-9331"/>
            <a:ext cx="1742400" cy="360000"/>
          </a:xfrm>
          <a:prstGeom prst="rect">
            <a:avLst/>
          </a:prstGeom>
          <a:solidFill>
            <a:schemeClr val="bg1">
              <a:lumMod val="65000"/>
            </a:schemeClr>
          </a:solid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smtClean="0"/>
              <a:t>Research</a:t>
            </a:r>
            <a:endParaRPr lang="en-GB" sz="1400" dirty="0"/>
          </a:p>
        </p:txBody>
      </p:sp>
      <p:sp>
        <p:nvSpPr>
          <p:cNvPr id="8" name="Rectangle 7"/>
          <p:cNvSpPr/>
          <p:nvPr/>
        </p:nvSpPr>
        <p:spPr>
          <a:xfrm>
            <a:off x="5227200" y="-5463"/>
            <a:ext cx="1742400" cy="360000"/>
          </a:xfrm>
          <a:prstGeom prst="rect">
            <a:avLst/>
          </a:prstGeom>
          <a:solidFill>
            <a:schemeClr val="bg1">
              <a:lumMod val="65000"/>
            </a:schemeClr>
          </a:solid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t>Clear </a:t>
            </a:r>
            <a:r>
              <a:rPr lang="en-GB" sz="1400" dirty="0" smtClean="0"/>
              <a:t>Ideas</a:t>
            </a:r>
            <a:endParaRPr lang="en-GB" sz="1400" dirty="0"/>
          </a:p>
        </p:txBody>
      </p:sp>
      <p:sp>
        <p:nvSpPr>
          <p:cNvPr id="9" name="Rectangle 8"/>
          <p:cNvSpPr/>
          <p:nvPr/>
        </p:nvSpPr>
        <p:spPr>
          <a:xfrm>
            <a:off x="6969600" y="-5463"/>
            <a:ext cx="1742400" cy="360000"/>
          </a:xfrm>
          <a:prstGeom prst="rect">
            <a:avLst/>
          </a:prstGeom>
          <a:solidFill>
            <a:schemeClr val="bg1">
              <a:lumMod val="65000"/>
            </a:schemeClr>
          </a:solid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smtClean="0"/>
              <a:t>Appraisal</a:t>
            </a:r>
            <a:endParaRPr lang="en-GB" sz="1400" dirty="0"/>
          </a:p>
        </p:txBody>
      </p:sp>
      <p:sp>
        <p:nvSpPr>
          <p:cNvPr id="10" name="Rectangle 9"/>
          <p:cNvSpPr/>
          <p:nvPr/>
        </p:nvSpPr>
        <p:spPr>
          <a:xfrm>
            <a:off x="8712000" y="-6348"/>
            <a:ext cx="1742400" cy="360000"/>
          </a:xfrm>
          <a:prstGeom prst="rect">
            <a:avLst/>
          </a:prstGeom>
          <a:solidFill>
            <a:schemeClr val="bg1">
              <a:lumMod val="65000"/>
            </a:schemeClr>
          </a:solid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smtClean="0"/>
              <a:t>Recommendation</a:t>
            </a:r>
            <a:endParaRPr lang="en-GB" sz="1400" dirty="0"/>
          </a:p>
        </p:txBody>
      </p:sp>
      <p:sp>
        <p:nvSpPr>
          <p:cNvPr id="11" name="Rectangle 10"/>
          <p:cNvSpPr/>
          <p:nvPr/>
        </p:nvSpPr>
        <p:spPr>
          <a:xfrm>
            <a:off x="10449600" y="-7233"/>
            <a:ext cx="1742400" cy="360000"/>
          </a:xfrm>
          <a:prstGeom prst="rect">
            <a:avLst/>
          </a:prstGeom>
          <a:solidFill>
            <a:schemeClr val="bg1">
              <a:lumMod val="65000"/>
            </a:schemeClr>
          </a:solid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smtClean="0"/>
              <a:t>Conclusion</a:t>
            </a:r>
            <a:endParaRPr lang="en-GB" sz="1400" dirty="0"/>
          </a:p>
        </p:txBody>
      </p:sp>
      <p:sp>
        <p:nvSpPr>
          <p:cNvPr id="12" name="TextBox 11"/>
          <p:cNvSpPr txBox="1"/>
          <p:nvPr/>
        </p:nvSpPr>
        <p:spPr>
          <a:xfrm>
            <a:off x="102637" y="358405"/>
            <a:ext cx="5736306" cy="707886"/>
          </a:xfrm>
          <a:prstGeom prst="rect">
            <a:avLst/>
          </a:prstGeom>
          <a:noFill/>
        </p:spPr>
        <p:txBody>
          <a:bodyPr wrap="square" rtlCol="0">
            <a:spAutoFit/>
          </a:bodyPr>
          <a:lstStyle/>
          <a:p>
            <a:pPr algn="ctr"/>
            <a:r>
              <a:rPr lang="en-GB" sz="4000" dirty="0" smtClean="0">
                <a:latin typeface="+mj-lt"/>
              </a:rPr>
              <a:t>References</a:t>
            </a:r>
          </a:p>
        </p:txBody>
      </p:sp>
      <p:sp>
        <p:nvSpPr>
          <p:cNvPr id="3" name="TextBox 2"/>
          <p:cNvSpPr txBox="1"/>
          <p:nvPr/>
        </p:nvSpPr>
        <p:spPr>
          <a:xfrm>
            <a:off x="1894114" y="1048561"/>
            <a:ext cx="10107386" cy="4832092"/>
          </a:xfrm>
          <a:prstGeom prst="rect">
            <a:avLst/>
          </a:prstGeom>
          <a:noFill/>
        </p:spPr>
        <p:txBody>
          <a:bodyPr wrap="square" rtlCol="0">
            <a:spAutoFit/>
          </a:bodyPr>
          <a:lstStyle/>
          <a:p>
            <a:pPr marL="285750" indent="-285750">
              <a:buFont typeface="Arial" panose="020B0604020202020204" pitchFamily="34" charset="0"/>
              <a:buChar char="•"/>
            </a:pPr>
            <a:r>
              <a:rPr lang="en-GB" sz="1400" cap="none" dirty="0" smtClean="0">
                <a:latin typeface="Arial" panose="020B0604020202020204" pitchFamily="34" charset="0"/>
                <a:cs typeface="Arial" panose="020B0604020202020204" pitchFamily="34" charset="0"/>
              </a:rPr>
              <a:t>Bremer, D., Bryant, R. (2005). A Comparison of Two Learning management Systems: Moodle vs Blackboard, </a:t>
            </a:r>
            <a:r>
              <a:rPr lang="en-GB" sz="1400" i="1" cap="none" dirty="0" smtClean="0">
                <a:latin typeface="Arial" panose="020B0604020202020204" pitchFamily="34" charset="0"/>
                <a:cs typeface="Arial" panose="020B0604020202020204" pitchFamily="34" charset="0"/>
              </a:rPr>
              <a:t>Proceedings of the 18th Annual Conference of the National Advisory Committee on Computing Qualifications</a:t>
            </a:r>
            <a:r>
              <a:rPr lang="en-GB" sz="1400" cap="none" dirty="0" smtClean="0">
                <a:latin typeface="Arial" panose="020B0604020202020204" pitchFamily="34" charset="0"/>
                <a:cs typeface="Arial" panose="020B0604020202020204" pitchFamily="34" charset="0"/>
              </a:rPr>
              <a:t>, pp. 135-139.</a:t>
            </a:r>
          </a:p>
          <a:p>
            <a:pPr marL="285750" indent="-285750">
              <a:buFont typeface="Arial" panose="020B0604020202020204" pitchFamily="34" charset="0"/>
              <a:buChar char="•"/>
            </a:pPr>
            <a:r>
              <a:rPr lang="en-GB" sz="1400" cap="none" dirty="0" smtClean="0">
                <a:latin typeface="Arial" panose="020B0604020202020204" pitchFamily="34" charset="0"/>
                <a:cs typeface="Arial" panose="020B0604020202020204" pitchFamily="34" charset="0"/>
              </a:rPr>
              <a:t>Dahlstrom, E., Brooks, C. &amp; Bichsel, J. (2014). </a:t>
            </a:r>
            <a:r>
              <a:rPr lang="en-GB" sz="1400" i="1" cap="none" dirty="0" smtClean="0">
                <a:latin typeface="Arial" panose="020B0604020202020204" pitchFamily="34" charset="0"/>
                <a:cs typeface="Arial" panose="020B0604020202020204" pitchFamily="34" charset="0"/>
              </a:rPr>
              <a:t>The Current Ecosystem of Learning Management Systems in Higher Education: Student, Faculty, and IT Perspectives. Retrieved from: </a:t>
            </a:r>
            <a:r>
              <a:rPr lang="en-GB" sz="1400" cap="none" dirty="0" smtClean="0">
                <a:latin typeface="Arial" panose="020B0604020202020204" pitchFamily="34" charset="0"/>
                <a:cs typeface="Arial" panose="020B0604020202020204" pitchFamily="34" charset="0"/>
                <a:hlinkClick r:id="rId2"/>
              </a:rPr>
              <a:t>https://www.educause.edu/ecar</a:t>
            </a:r>
            <a:endParaRPr lang="en-GB" sz="1400" cap="none"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GB" sz="1400" dirty="0" smtClean="0">
                <a:latin typeface="Arial" panose="020B0604020202020204" pitchFamily="34" charset="0"/>
                <a:cs typeface="Arial" panose="020B0604020202020204" pitchFamily="34" charset="0"/>
              </a:rPr>
              <a:t>De-Marcos, L., Dominguez, A., Saenz-de-Navarrete, J. &amp; Pages, C. (2014). An empirical study comparing gamification and social networking on e-learning. </a:t>
            </a:r>
            <a:r>
              <a:rPr lang="en-GB" sz="1400" i="1" dirty="0" smtClean="0">
                <a:latin typeface="Arial" panose="020B0604020202020204" pitchFamily="34" charset="0"/>
                <a:cs typeface="Arial" panose="020B0604020202020204" pitchFamily="34" charset="0"/>
              </a:rPr>
              <a:t>Computers &amp; Education, 75, </a:t>
            </a:r>
            <a:r>
              <a:rPr lang="en-GB" sz="1400" dirty="0" smtClean="0">
                <a:latin typeface="Arial" panose="020B0604020202020204" pitchFamily="34" charset="0"/>
                <a:cs typeface="Arial" panose="020B0604020202020204" pitchFamily="34" charset="0"/>
              </a:rPr>
              <a:t>pp. 82-91. Retrieved from: </a:t>
            </a:r>
            <a:r>
              <a:rPr lang="en-GB" sz="1400" dirty="0" smtClean="0">
                <a:latin typeface="Arial" panose="020B0604020202020204" pitchFamily="34" charset="0"/>
                <a:cs typeface="Arial" panose="020B0604020202020204" pitchFamily="34" charset="0"/>
                <a:hlinkClick r:id="rId3" tooltip="Persistent link using digital object identifier"/>
              </a:rPr>
              <a:t>https://doi.org/10.1016/j.compedu.2014.01.012</a:t>
            </a:r>
            <a:endParaRPr lang="en-GB" sz="1400" cap="none"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GB" sz="1400" dirty="0" smtClean="0">
                <a:latin typeface="Arial" panose="020B0604020202020204" pitchFamily="34" charset="0"/>
                <a:cs typeface="Arial" panose="020B0604020202020204" pitchFamily="34" charset="0"/>
              </a:rPr>
              <a:t>Dias, S. B., Diniz, J. A. (2014). Towards an Enhanced Learning Management System for Blended Learning in Higher Education Incorporating Distinct Learners' Profiles. </a:t>
            </a:r>
            <a:r>
              <a:rPr lang="en-GB" sz="1400" i="1" dirty="0" smtClean="0">
                <a:latin typeface="Arial" panose="020B0604020202020204" pitchFamily="34" charset="0"/>
                <a:cs typeface="Arial" panose="020B0604020202020204" pitchFamily="34" charset="0"/>
              </a:rPr>
              <a:t>Journal of Educational Technology &amp; Society, 17</a:t>
            </a:r>
            <a:r>
              <a:rPr lang="en-GB" sz="1400" dirty="0" smtClean="0">
                <a:latin typeface="Arial" panose="020B0604020202020204" pitchFamily="34" charset="0"/>
                <a:cs typeface="Arial" panose="020B0604020202020204" pitchFamily="34" charset="0"/>
              </a:rPr>
              <a:t>(1), pp. 307-319.</a:t>
            </a:r>
            <a:r>
              <a:rPr lang="en-GB" sz="1400" i="1" dirty="0" smtClean="0">
                <a:latin typeface="Arial" panose="020B0604020202020204" pitchFamily="34" charset="0"/>
                <a:cs typeface="Arial" panose="020B0604020202020204" pitchFamily="34" charset="0"/>
              </a:rPr>
              <a:t> </a:t>
            </a:r>
            <a:endParaRPr lang="en-GB" sz="1400" cap="none"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GB" sz="1400" cap="none" dirty="0" err="1" smtClean="0">
                <a:latin typeface="Arial" panose="020B0604020202020204" pitchFamily="34" charset="0"/>
                <a:cs typeface="Arial" panose="020B0604020202020204" pitchFamily="34" charset="0"/>
              </a:rPr>
              <a:t>Dobre</a:t>
            </a:r>
            <a:r>
              <a:rPr lang="en-GB" sz="1400" cap="none" dirty="0" smtClean="0">
                <a:latin typeface="Arial" panose="020B0604020202020204" pitchFamily="34" charset="0"/>
                <a:cs typeface="Arial" panose="020B0604020202020204" pitchFamily="34" charset="0"/>
              </a:rPr>
              <a:t>, J. (2015). Learning Management Systems for Higher Education - An Overview of Available Options for Higher Education Organizations. </a:t>
            </a:r>
            <a:r>
              <a:rPr lang="en-GB" sz="1400" i="1" cap="none" dirty="0" smtClean="0">
                <a:latin typeface="Arial" panose="020B0604020202020204" pitchFamily="34" charset="0"/>
                <a:cs typeface="Arial" panose="020B0604020202020204" pitchFamily="34" charset="0"/>
              </a:rPr>
              <a:t>Procedia – social and behavioural sciences, 180</a:t>
            </a:r>
            <a:r>
              <a:rPr lang="en-GB" sz="1400" cap="none" dirty="0" smtClean="0">
                <a:latin typeface="Arial" panose="020B0604020202020204" pitchFamily="34" charset="0"/>
                <a:cs typeface="Arial" panose="020B0604020202020204" pitchFamily="34" charset="0"/>
              </a:rPr>
              <a:t>, PP. 313-320. Retrieved from: </a:t>
            </a:r>
            <a:r>
              <a:rPr lang="en-GB" sz="1400" cap="none" dirty="0" smtClean="0">
                <a:latin typeface="Arial" panose="020B0604020202020204" pitchFamily="34" charset="0"/>
                <a:cs typeface="Arial" panose="020B0604020202020204" pitchFamily="34" charset="0"/>
                <a:hlinkClick r:id="rId4" tooltip="Persistent link using digital object identifier"/>
              </a:rPr>
              <a:t>https://doi.org/10.1016/j.sbspro.2015.02.122</a:t>
            </a:r>
            <a:endParaRPr lang="en-GB" sz="1400" cap="none"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GB" sz="1400" cap="none" dirty="0" err="1" smtClean="0">
                <a:latin typeface="Arial" panose="020B0604020202020204" pitchFamily="34" charset="0"/>
                <a:cs typeface="Arial" panose="020B0604020202020204" pitchFamily="34" charset="0"/>
              </a:rPr>
              <a:t>Falvo</a:t>
            </a:r>
            <a:r>
              <a:rPr lang="en-GB" sz="1400" cap="none" dirty="0" smtClean="0">
                <a:latin typeface="Arial" panose="020B0604020202020204" pitchFamily="34" charset="0"/>
                <a:cs typeface="Arial" panose="020B0604020202020204" pitchFamily="34" charset="0"/>
              </a:rPr>
              <a:t>, D., Johnson, B. (2007). The use of learning management systems in the united states. </a:t>
            </a:r>
            <a:r>
              <a:rPr lang="en-GB" sz="1400" i="1" cap="none" dirty="0" err="1" smtClean="0">
                <a:latin typeface="Arial" panose="020B0604020202020204" pitchFamily="34" charset="0"/>
                <a:cs typeface="Arial" panose="020B0604020202020204" pitchFamily="34" charset="0"/>
              </a:rPr>
              <a:t>Techtrends</a:t>
            </a:r>
            <a:r>
              <a:rPr lang="en-GB" sz="1400" i="1" cap="none" dirty="0" smtClean="0">
                <a:latin typeface="Arial" panose="020B0604020202020204" pitchFamily="34" charset="0"/>
                <a:cs typeface="Arial" panose="020B0604020202020204" pitchFamily="34" charset="0"/>
              </a:rPr>
              <a:t>, 51</a:t>
            </a:r>
            <a:r>
              <a:rPr lang="en-GB" sz="1400" cap="none" dirty="0" smtClean="0">
                <a:latin typeface="Arial" panose="020B0604020202020204" pitchFamily="34" charset="0"/>
                <a:cs typeface="Arial" panose="020B0604020202020204" pitchFamily="34" charset="0"/>
              </a:rPr>
              <a:t>(2), pp. 40-45. Retrieved from: </a:t>
            </a:r>
            <a:r>
              <a:rPr lang="en-GB" sz="1400" cap="none" dirty="0" smtClean="0">
                <a:latin typeface="Arial" panose="020B0604020202020204" pitchFamily="34" charset="0"/>
                <a:cs typeface="Arial" panose="020B0604020202020204" pitchFamily="34" charset="0"/>
                <a:hlinkClick r:id="rId5"/>
              </a:rPr>
              <a:t>https://link.springer.com/content/pdf/10.1007%2Fs11528-007-0025-9.pdf</a:t>
            </a:r>
            <a:endParaRPr lang="en-GB" sz="1400" cap="none"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GB" sz="1400" cap="none" dirty="0" err="1" smtClean="0">
                <a:latin typeface="Arial" panose="020B0604020202020204" pitchFamily="34" charset="0"/>
                <a:cs typeface="Arial" panose="020B0604020202020204" pitchFamily="34" charset="0"/>
              </a:rPr>
              <a:t>Jadhav</a:t>
            </a:r>
            <a:r>
              <a:rPr lang="en-GB" sz="1400" cap="none" dirty="0" smtClean="0">
                <a:latin typeface="Arial" panose="020B0604020202020204" pitchFamily="34" charset="0"/>
                <a:cs typeface="Arial" panose="020B0604020202020204" pitchFamily="34" charset="0"/>
              </a:rPr>
              <a:t>, R., </a:t>
            </a:r>
            <a:r>
              <a:rPr lang="en-GB" sz="1400" cap="none" dirty="0" err="1" smtClean="0">
                <a:latin typeface="Arial" panose="020B0604020202020204" pitchFamily="34" charset="0"/>
                <a:cs typeface="Arial" panose="020B0604020202020204" pitchFamily="34" charset="0"/>
              </a:rPr>
              <a:t>Khaiwade</a:t>
            </a:r>
            <a:r>
              <a:rPr lang="en-GB" sz="1400" cap="none" dirty="0" smtClean="0">
                <a:latin typeface="Arial" panose="020B0604020202020204" pitchFamily="34" charset="0"/>
                <a:cs typeface="Arial" panose="020B0604020202020204" pitchFamily="34" charset="0"/>
              </a:rPr>
              <a:t>, A., </a:t>
            </a:r>
            <a:r>
              <a:rPr lang="en-GB" sz="1400" cap="none" dirty="0" err="1" smtClean="0">
                <a:latin typeface="Arial" panose="020B0604020202020204" pitchFamily="34" charset="0"/>
                <a:cs typeface="Arial" panose="020B0604020202020204" pitchFamily="34" charset="0"/>
              </a:rPr>
              <a:t>Sriram</a:t>
            </a:r>
            <a:r>
              <a:rPr lang="en-GB" sz="1400" cap="none" dirty="0" smtClean="0">
                <a:latin typeface="Arial" panose="020B0604020202020204" pitchFamily="34" charset="0"/>
                <a:cs typeface="Arial" panose="020B0604020202020204" pitchFamily="34" charset="0"/>
              </a:rPr>
              <a:t>, V.P. (2018). THE RISING FOCUS OF LEARNING MANAGEMENT SYSTEM ON HIGHER EDUCATION - A FUTURE PERSPECTIVE, </a:t>
            </a:r>
            <a:r>
              <a:rPr lang="en-GB" sz="1400" i="1" cap="none" dirty="0" smtClean="0">
                <a:latin typeface="Arial" panose="020B0604020202020204" pitchFamily="34" charset="0"/>
                <a:cs typeface="Arial" panose="020B0604020202020204" pitchFamily="34" charset="0"/>
              </a:rPr>
              <a:t>Proceedings of International Conference on Advances in Computer Technology and Management (ICACTM</a:t>
            </a:r>
            <a:r>
              <a:rPr lang="en-GB" sz="1400" cap="none" dirty="0" smtClean="0">
                <a:latin typeface="Arial" panose="020B0604020202020204" pitchFamily="34" charset="0"/>
                <a:cs typeface="Arial" panose="020B0604020202020204" pitchFamily="34" charset="0"/>
              </a:rPr>
              <a:t>), pp. 15-18.</a:t>
            </a:r>
          </a:p>
          <a:p>
            <a:pPr marL="285750" indent="-285750">
              <a:buFont typeface="Arial" panose="020B0604020202020204" pitchFamily="34" charset="0"/>
              <a:buChar char="•"/>
            </a:pPr>
            <a:r>
              <a:rPr lang="en-GB" sz="1400" dirty="0" smtClean="0">
                <a:latin typeface="Arial" panose="020B0604020202020204" pitchFamily="34" charset="0"/>
                <a:cs typeface="Arial" panose="020B0604020202020204" pitchFamily="34" charset="0"/>
              </a:rPr>
              <a:t>Machado, M., Tao, E. (2007). ‘Blackboard vs. Moodle: Comparing user experience of learning management systems’, </a:t>
            </a:r>
            <a:r>
              <a:rPr lang="en-GB" sz="1400" i="1" dirty="0" smtClean="0">
                <a:latin typeface="Arial" panose="020B0604020202020204" pitchFamily="34" charset="0"/>
                <a:cs typeface="Arial" panose="020B0604020202020204" pitchFamily="34" charset="0"/>
              </a:rPr>
              <a:t>2007 37th Annual Frontiers In Education Conference, Global Engineering: Knowledge Without Borders, Opportunities Without Passports. </a:t>
            </a:r>
            <a:r>
              <a:rPr lang="en-GB" sz="1400" dirty="0" smtClean="0">
                <a:latin typeface="Arial" panose="020B0604020202020204" pitchFamily="34" charset="0"/>
                <a:cs typeface="Arial" panose="020B0604020202020204" pitchFamily="34" charset="0"/>
              </a:rPr>
              <a:t>Milwaukee, WI., 10-13 Oct. 2007. Piscataway, NJ.: IEEE. </a:t>
            </a:r>
          </a:p>
          <a:p>
            <a:endParaRPr lang="en-GB" sz="1400" cap="none" dirty="0" smtClean="0">
              <a:latin typeface="Arial" panose="020B0604020202020204" pitchFamily="34" charset="0"/>
              <a:cs typeface="Arial" panose="020B0604020202020204" pitchFamily="34" charset="0"/>
            </a:endParaRPr>
          </a:p>
          <a:p>
            <a:endParaRPr lang="en-GB" sz="1400" dirty="0"/>
          </a:p>
        </p:txBody>
      </p:sp>
    </p:spTree>
    <p:extLst>
      <p:ext uri="{BB962C8B-B14F-4D97-AF65-F5344CB8AC3E}">
        <p14:creationId xmlns:p14="http://schemas.microsoft.com/office/powerpoint/2010/main" val="146503265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654E61E-E8FC-4239-896F-568DEA9AA50D}" type="slidenum">
              <a:rPr lang="en-GB" smtClean="0"/>
              <a:pPr/>
              <a:t>27</a:t>
            </a:fld>
            <a:endParaRPr lang="en-GB" dirty="0"/>
          </a:p>
        </p:txBody>
      </p:sp>
      <p:sp>
        <p:nvSpPr>
          <p:cNvPr id="5" name="Rectangle 4"/>
          <p:cNvSpPr/>
          <p:nvPr/>
        </p:nvSpPr>
        <p:spPr>
          <a:xfrm>
            <a:off x="0" y="-9331"/>
            <a:ext cx="1742400" cy="360000"/>
          </a:xfrm>
          <a:prstGeom prst="rect">
            <a:avLst/>
          </a:prstGeom>
          <a:solidFill>
            <a:schemeClr val="bg1">
              <a:lumMod val="65000"/>
            </a:schemeClr>
          </a:solid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smtClean="0"/>
              <a:t>Introduction</a:t>
            </a:r>
            <a:endParaRPr lang="en-GB" sz="1400" dirty="0"/>
          </a:p>
        </p:txBody>
      </p:sp>
      <p:sp>
        <p:nvSpPr>
          <p:cNvPr id="6" name="Rectangle 5"/>
          <p:cNvSpPr/>
          <p:nvPr/>
        </p:nvSpPr>
        <p:spPr>
          <a:xfrm>
            <a:off x="1742400" y="-9331"/>
            <a:ext cx="1742400" cy="360000"/>
          </a:xfrm>
          <a:prstGeom prst="rect">
            <a:avLst/>
          </a:prstGeom>
          <a:solidFill>
            <a:schemeClr val="bg1">
              <a:lumMod val="65000"/>
            </a:schemeClr>
          </a:solid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smtClean="0"/>
              <a:t>Case &amp; Organisation</a:t>
            </a:r>
            <a:endParaRPr lang="en-GB" sz="1400" dirty="0"/>
          </a:p>
        </p:txBody>
      </p:sp>
      <p:sp>
        <p:nvSpPr>
          <p:cNvPr id="7" name="Rectangle 6"/>
          <p:cNvSpPr/>
          <p:nvPr/>
        </p:nvSpPr>
        <p:spPr>
          <a:xfrm>
            <a:off x="3484800" y="-9331"/>
            <a:ext cx="1742400" cy="360000"/>
          </a:xfrm>
          <a:prstGeom prst="rect">
            <a:avLst/>
          </a:prstGeom>
          <a:solidFill>
            <a:schemeClr val="bg1">
              <a:lumMod val="65000"/>
            </a:schemeClr>
          </a:solid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smtClean="0"/>
              <a:t>Research</a:t>
            </a:r>
            <a:endParaRPr lang="en-GB" sz="1400" dirty="0"/>
          </a:p>
        </p:txBody>
      </p:sp>
      <p:sp>
        <p:nvSpPr>
          <p:cNvPr id="8" name="Rectangle 7"/>
          <p:cNvSpPr/>
          <p:nvPr/>
        </p:nvSpPr>
        <p:spPr>
          <a:xfrm>
            <a:off x="5227200" y="-5463"/>
            <a:ext cx="1742400" cy="360000"/>
          </a:xfrm>
          <a:prstGeom prst="rect">
            <a:avLst/>
          </a:prstGeom>
          <a:solidFill>
            <a:schemeClr val="bg1">
              <a:lumMod val="65000"/>
            </a:schemeClr>
          </a:solid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t>Clear </a:t>
            </a:r>
            <a:r>
              <a:rPr lang="en-GB" sz="1400" dirty="0" smtClean="0"/>
              <a:t>Ideas</a:t>
            </a:r>
            <a:endParaRPr lang="en-GB" sz="1400" dirty="0"/>
          </a:p>
        </p:txBody>
      </p:sp>
      <p:sp>
        <p:nvSpPr>
          <p:cNvPr id="9" name="Rectangle 8"/>
          <p:cNvSpPr/>
          <p:nvPr/>
        </p:nvSpPr>
        <p:spPr>
          <a:xfrm>
            <a:off x="6969600" y="-5463"/>
            <a:ext cx="1742400" cy="360000"/>
          </a:xfrm>
          <a:prstGeom prst="rect">
            <a:avLst/>
          </a:prstGeom>
          <a:solidFill>
            <a:schemeClr val="bg1">
              <a:lumMod val="65000"/>
            </a:schemeClr>
          </a:solid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smtClean="0"/>
              <a:t>Appraisal</a:t>
            </a:r>
            <a:endParaRPr lang="en-GB" sz="1400" dirty="0"/>
          </a:p>
        </p:txBody>
      </p:sp>
      <p:sp>
        <p:nvSpPr>
          <p:cNvPr id="10" name="Rectangle 9"/>
          <p:cNvSpPr/>
          <p:nvPr/>
        </p:nvSpPr>
        <p:spPr>
          <a:xfrm>
            <a:off x="8712000" y="-6348"/>
            <a:ext cx="1742400" cy="360000"/>
          </a:xfrm>
          <a:prstGeom prst="rect">
            <a:avLst/>
          </a:prstGeom>
          <a:solidFill>
            <a:schemeClr val="bg1">
              <a:lumMod val="65000"/>
            </a:schemeClr>
          </a:solid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smtClean="0"/>
              <a:t>Recommendation</a:t>
            </a:r>
            <a:endParaRPr lang="en-GB" sz="1400" dirty="0"/>
          </a:p>
        </p:txBody>
      </p:sp>
      <p:sp>
        <p:nvSpPr>
          <p:cNvPr id="11" name="Rectangle 10"/>
          <p:cNvSpPr/>
          <p:nvPr/>
        </p:nvSpPr>
        <p:spPr>
          <a:xfrm>
            <a:off x="10449600" y="-7233"/>
            <a:ext cx="1742400" cy="360000"/>
          </a:xfrm>
          <a:prstGeom prst="rect">
            <a:avLst/>
          </a:prstGeom>
          <a:solidFill>
            <a:schemeClr val="bg1">
              <a:lumMod val="65000"/>
            </a:schemeClr>
          </a:solid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smtClean="0"/>
              <a:t>Conclusion</a:t>
            </a:r>
            <a:endParaRPr lang="en-GB" sz="1400" dirty="0"/>
          </a:p>
        </p:txBody>
      </p:sp>
      <p:sp>
        <p:nvSpPr>
          <p:cNvPr id="12" name="TextBox 11"/>
          <p:cNvSpPr txBox="1"/>
          <p:nvPr/>
        </p:nvSpPr>
        <p:spPr>
          <a:xfrm>
            <a:off x="102637" y="358405"/>
            <a:ext cx="5736306" cy="707886"/>
          </a:xfrm>
          <a:prstGeom prst="rect">
            <a:avLst/>
          </a:prstGeom>
          <a:noFill/>
        </p:spPr>
        <p:txBody>
          <a:bodyPr wrap="square" rtlCol="0">
            <a:spAutoFit/>
          </a:bodyPr>
          <a:lstStyle/>
          <a:p>
            <a:pPr algn="ctr"/>
            <a:r>
              <a:rPr lang="en-GB" sz="4000" dirty="0" smtClean="0">
                <a:latin typeface="+mj-lt"/>
              </a:rPr>
              <a:t>References</a:t>
            </a:r>
          </a:p>
        </p:txBody>
      </p:sp>
      <p:sp>
        <p:nvSpPr>
          <p:cNvPr id="3" name="TextBox 2"/>
          <p:cNvSpPr txBox="1"/>
          <p:nvPr/>
        </p:nvSpPr>
        <p:spPr>
          <a:xfrm>
            <a:off x="1894114" y="1048561"/>
            <a:ext cx="10107386" cy="4401205"/>
          </a:xfrm>
          <a:prstGeom prst="rect">
            <a:avLst/>
          </a:prstGeom>
          <a:noFill/>
        </p:spPr>
        <p:txBody>
          <a:bodyPr wrap="square" rtlCol="0">
            <a:spAutoFit/>
          </a:bodyPr>
          <a:lstStyle/>
          <a:p>
            <a:pPr marL="285750" indent="-285750">
              <a:buFont typeface="Arial" panose="020B0604020202020204" pitchFamily="34" charset="0"/>
              <a:buChar char="•"/>
            </a:pPr>
            <a:r>
              <a:rPr lang="en-GB" sz="1400" dirty="0" err="1" smtClean="0">
                <a:latin typeface="Arial" panose="020B0604020202020204" pitchFamily="34" charset="0"/>
                <a:cs typeface="Arial" panose="020B0604020202020204" pitchFamily="34" charset="0"/>
              </a:rPr>
              <a:t>Miyazoe</a:t>
            </a:r>
            <a:r>
              <a:rPr lang="en-GB" sz="1400" dirty="0" smtClean="0">
                <a:latin typeface="Arial" panose="020B0604020202020204" pitchFamily="34" charset="0"/>
                <a:cs typeface="Arial" panose="020B0604020202020204" pitchFamily="34" charset="0"/>
              </a:rPr>
              <a:t>, T. (2008). ‘LMS-based EFL blended learning: Blackboard vs Moodle.’, </a:t>
            </a:r>
            <a:r>
              <a:rPr lang="en-GB" sz="1400" i="1" dirty="0" smtClean="0">
                <a:latin typeface="Arial" panose="020B0604020202020204" pitchFamily="34" charset="0"/>
                <a:cs typeface="Arial" panose="020B0604020202020204" pitchFamily="34" charset="0"/>
              </a:rPr>
              <a:t>JALT2007:Conference Proceedings. </a:t>
            </a:r>
            <a:r>
              <a:rPr lang="en-GB" sz="1400" dirty="0" smtClean="0">
                <a:latin typeface="Arial" panose="020B0604020202020204" pitchFamily="34" charset="0"/>
                <a:cs typeface="Arial" panose="020B0604020202020204" pitchFamily="34" charset="0"/>
              </a:rPr>
              <a:t>Tokyo, June 2007. Tokyo: JALT, pp. 745-754.</a:t>
            </a:r>
          </a:p>
          <a:p>
            <a:pPr marL="285750" indent="-285750">
              <a:buFont typeface="Arial" panose="020B0604020202020204" pitchFamily="34" charset="0"/>
              <a:buChar char="•"/>
            </a:pPr>
            <a:r>
              <a:rPr lang="en-GB" sz="1400" dirty="0" err="1" smtClean="0">
                <a:latin typeface="Arial" panose="020B0604020202020204" pitchFamily="34" charset="0"/>
                <a:cs typeface="Arial" panose="020B0604020202020204" pitchFamily="34" charset="0"/>
              </a:rPr>
              <a:t>Northumbira</a:t>
            </a:r>
            <a:r>
              <a:rPr lang="en-GB" sz="1400" dirty="0" smtClean="0">
                <a:latin typeface="Arial" panose="020B0604020202020204" pitchFamily="34" charset="0"/>
                <a:cs typeface="Arial" panose="020B0604020202020204" pitchFamily="34" charset="0"/>
              </a:rPr>
              <a:t> University. (n.d). University Management Structure. Retrieved from: </a:t>
            </a:r>
            <a:r>
              <a:rPr lang="en-GB" sz="1400" dirty="0" smtClean="0">
                <a:latin typeface="Arial" panose="020B0604020202020204" pitchFamily="34" charset="0"/>
                <a:cs typeface="Arial" panose="020B0604020202020204" pitchFamily="34" charset="0"/>
                <a:hlinkClick r:id="rId2"/>
              </a:rPr>
              <a:t>https://www.northumbria.ac.uk/media/2077655/june-2014-ue-organisation-chart.pdf</a:t>
            </a:r>
            <a:endParaRPr lang="en-GB" sz="14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GB" sz="1400" dirty="0" err="1" smtClean="0">
                <a:latin typeface="Arial" panose="020B0604020202020204" pitchFamily="34" charset="0"/>
                <a:cs typeface="Arial" panose="020B0604020202020204" pitchFamily="34" charset="0"/>
              </a:rPr>
              <a:t>Sclater</a:t>
            </a:r>
            <a:r>
              <a:rPr lang="en-GB" sz="1400" dirty="0" smtClean="0">
                <a:latin typeface="Arial" panose="020B0604020202020204" pitchFamily="34" charset="0"/>
                <a:cs typeface="Arial" panose="020B0604020202020204" pitchFamily="34" charset="0"/>
              </a:rPr>
              <a:t>, N. (2008) Web 2.0, Personal Learning Environments, and the future of Learning Management Systems. </a:t>
            </a:r>
            <a:r>
              <a:rPr lang="en-GB" sz="1400" i="1" dirty="0" smtClean="0">
                <a:latin typeface="Arial" panose="020B0604020202020204" pitchFamily="34" charset="0"/>
                <a:cs typeface="Arial" panose="020B0604020202020204" pitchFamily="34" charset="0"/>
              </a:rPr>
              <a:t>EDUCAUSE Centre for applied Research, Research Bulletin, 2008</a:t>
            </a:r>
            <a:r>
              <a:rPr lang="en-GB" sz="1400" dirty="0" smtClean="0">
                <a:latin typeface="Arial" panose="020B0604020202020204" pitchFamily="34" charset="0"/>
                <a:cs typeface="Arial" panose="020B0604020202020204" pitchFamily="34" charset="0"/>
              </a:rPr>
              <a:t>(13). Retrieved from: </a:t>
            </a:r>
            <a:r>
              <a:rPr lang="en-GB" sz="1400" dirty="0" smtClean="0">
                <a:latin typeface="Arial" panose="020B0604020202020204" pitchFamily="34" charset="0"/>
                <a:cs typeface="Arial" panose="020B0604020202020204" pitchFamily="34" charset="0"/>
                <a:hlinkClick r:id="rId3"/>
              </a:rPr>
              <a:t>https://www.educause.edu/ecar</a:t>
            </a:r>
            <a:r>
              <a:rPr lang="en-GB" sz="1400" dirty="0" smtClean="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GB" sz="1400" dirty="0" smtClean="0">
                <a:latin typeface="Arial" panose="020B0604020202020204" pitchFamily="34" charset="0"/>
                <a:cs typeface="Arial" panose="020B0604020202020204" pitchFamily="34" charset="0"/>
              </a:rPr>
              <a:t>Stone, D., Zheng, G. (2014). Learning management systems in a changing environment (2</a:t>
            </a:r>
            <a:r>
              <a:rPr lang="en-GB" sz="1400" baseline="30000" dirty="0" smtClean="0">
                <a:latin typeface="Arial" panose="020B0604020202020204" pitchFamily="34" charset="0"/>
                <a:cs typeface="Arial" panose="020B0604020202020204" pitchFamily="34" charset="0"/>
              </a:rPr>
              <a:t>nd</a:t>
            </a:r>
            <a:r>
              <a:rPr lang="en-GB" sz="1400" dirty="0" smtClean="0">
                <a:latin typeface="Arial" panose="020B0604020202020204" pitchFamily="34" charset="0"/>
                <a:cs typeface="Arial" panose="020B0604020202020204" pitchFamily="34" charset="0"/>
              </a:rPr>
              <a:t> ed.) </a:t>
            </a:r>
            <a:r>
              <a:rPr lang="en-GB" sz="1400" i="1" dirty="0" smtClean="0">
                <a:latin typeface="Arial" panose="020B0604020202020204" pitchFamily="34" charset="0"/>
                <a:cs typeface="Arial" panose="020B0604020202020204" pitchFamily="34" charset="0"/>
              </a:rPr>
              <a:t>Handbook of Research on Education and Technology in a changing society </a:t>
            </a:r>
            <a:r>
              <a:rPr lang="en-GB" sz="1400" dirty="0" smtClean="0">
                <a:latin typeface="Arial" panose="020B0604020202020204" pitchFamily="34" charset="0"/>
                <a:cs typeface="Arial" panose="020B0604020202020204" pitchFamily="34" charset="0"/>
              </a:rPr>
              <a:t>(pp. 756-767). Hershey, PA: IGI Global.</a:t>
            </a:r>
          </a:p>
          <a:p>
            <a:pPr marL="285750" indent="-285750">
              <a:buFont typeface="Arial" panose="020B0604020202020204" pitchFamily="34" charset="0"/>
              <a:buChar char="•"/>
            </a:pPr>
            <a:r>
              <a:rPr lang="en-GB" sz="1400" cap="none" dirty="0" err="1" smtClean="0">
                <a:latin typeface="Arial" panose="020B0604020202020204" pitchFamily="34" charset="0"/>
                <a:cs typeface="Arial" panose="020B0604020202020204" pitchFamily="34" charset="0"/>
              </a:rPr>
              <a:t>Veselinov</a:t>
            </a:r>
            <a:r>
              <a:rPr lang="en-GB" sz="1400" cap="none" dirty="0" smtClean="0">
                <a:latin typeface="Arial" panose="020B0604020202020204" pitchFamily="34" charset="0"/>
                <a:cs typeface="Arial" panose="020B0604020202020204" pitchFamily="34" charset="0"/>
              </a:rPr>
              <a:t>, I., </a:t>
            </a:r>
            <a:r>
              <a:rPr lang="en-GB" sz="1400" cap="none" dirty="0" err="1" smtClean="0">
                <a:latin typeface="Arial" panose="020B0604020202020204" pitchFamily="34" charset="0"/>
                <a:cs typeface="Arial" panose="020B0604020202020204" pitchFamily="34" charset="0"/>
              </a:rPr>
              <a:t>Kotevski</a:t>
            </a:r>
            <a:r>
              <a:rPr lang="en-GB" sz="1400" cap="none" dirty="0" smtClean="0">
                <a:latin typeface="Arial" panose="020B0604020202020204" pitchFamily="34" charset="0"/>
                <a:cs typeface="Arial" panose="020B0604020202020204" pitchFamily="34" charset="0"/>
              </a:rPr>
              <a:t>, Z., </a:t>
            </a:r>
            <a:r>
              <a:rPr lang="en-GB" sz="1400" cap="none" dirty="0" err="1" smtClean="0">
                <a:latin typeface="Arial" panose="020B0604020202020204" pitchFamily="34" charset="0"/>
                <a:cs typeface="Arial" panose="020B0604020202020204" pitchFamily="34" charset="0"/>
              </a:rPr>
              <a:t>Rendevski</a:t>
            </a:r>
            <a:r>
              <a:rPr lang="en-GB" sz="1400" cap="none" dirty="0" smtClean="0">
                <a:latin typeface="Arial" panose="020B0604020202020204" pitchFamily="34" charset="0"/>
                <a:cs typeface="Arial" panose="020B0604020202020204" pitchFamily="34" charset="0"/>
              </a:rPr>
              <a:t>, N. Architecture for Multimedia Learning System With Social Networking Features, </a:t>
            </a:r>
            <a:r>
              <a:rPr lang="en-GB" sz="1400" i="1" cap="none" dirty="0" smtClean="0">
                <a:latin typeface="Arial" panose="020B0604020202020204" pitchFamily="34" charset="0"/>
                <a:cs typeface="Arial" panose="020B0604020202020204" pitchFamily="34" charset="0"/>
              </a:rPr>
              <a:t>International Conference on Applied Internet and Information Technologies, 2018, </a:t>
            </a:r>
            <a:r>
              <a:rPr lang="en-GB" sz="1400" cap="none" dirty="0" smtClean="0">
                <a:latin typeface="Arial" panose="020B0604020202020204" pitchFamily="34" charset="0"/>
                <a:cs typeface="Arial" panose="020B0604020202020204" pitchFamily="34" charset="0"/>
              </a:rPr>
              <a:t>pp. 135-140. DOI:10.20544/AIIT2018.P29</a:t>
            </a:r>
            <a:endParaRPr lang="en-GB" sz="14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GB" sz="1400" dirty="0" err="1" smtClean="0">
                <a:latin typeface="Arial" panose="020B0604020202020204" pitchFamily="34" charset="0"/>
                <a:cs typeface="Arial" panose="020B0604020202020204" pitchFamily="34" charset="0"/>
              </a:rPr>
              <a:t>Vovides</a:t>
            </a:r>
            <a:r>
              <a:rPr lang="en-GB" sz="1400" dirty="0" smtClean="0">
                <a:latin typeface="Arial" panose="020B0604020202020204" pitchFamily="34" charset="0"/>
                <a:cs typeface="Arial" panose="020B0604020202020204" pitchFamily="34" charset="0"/>
              </a:rPr>
              <a:t>, Y., Sanchez, A., </a:t>
            </a:r>
            <a:r>
              <a:rPr lang="en-GB" sz="1400" dirty="0" err="1" smtClean="0">
                <a:latin typeface="Arial" panose="020B0604020202020204" pitchFamily="34" charset="0"/>
                <a:cs typeface="Arial" panose="020B0604020202020204" pitchFamily="34" charset="0"/>
              </a:rPr>
              <a:t>Mitropoulou</a:t>
            </a:r>
            <a:r>
              <a:rPr lang="en-GB" sz="1400" dirty="0" smtClean="0">
                <a:latin typeface="Arial" panose="020B0604020202020204" pitchFamily="34" charset="0"/>
                <a:cs typeface="Arial" panose="020B0604020202020204" pitchFamily="34" charset="0"/>
              </a:rPr>
              <a:t>. V. &amp; </a:t>
            </a:r>
            <a:r>
              <a:rPr lang="en-GB" sz="1400" dirty="0" err="1" smtClean="0">
                <a:latin typeface="Arial" panose="020B0604020202020204" pitchFamily="34" charset="0"/>
                <a:cs typeface="Arial" panose="020B0604020202020204" pitchFamily="34" charset="0"/>
              </a:rPr>
              <a:t>Nickmans</a:t>
            </a:r>
            <a:r>
              <a:rPr lang="en-GB" sz="1400" dirty="0" smtClean="0">
                <a:latin typeface="Arial" panose="020B0604020202020204" pitchFamily="34" charset="0"/>
                <a:cs typeface="Arial" panose="020B0604020202020204" pitchFamily="34" charset="0"/>
              </a:rPr>
              <a:t>, G. (2007). The use of e-learning course management systems to support learning strategies and to improve self-regulated learning. </a:t>
            </a:r>
            <a:r>
              <a:rPr lang="en-GB" sz="1400" i="1" dirty="0" smtClean="0">
                <a:latin typeface="Arial" panose="020B0604020202020204" pitchFamily="34" charset="0"/>
                <a:cs typeface="Arial" panose="020B0604020202020204" pitchFamily="34" charset="0"/>
              </a:rPr>
              <a:t>Educational Research Review, 2, </a:t>
            </a:r>
            <a:r>
              <a:rPr lang="en-GB" sz="1400" dirty="0" smtClean="0">
                <a:latin typeface="Arial" panose="020B0604020202020204" pitchFamily="34" charset="0"/>
                <a:cs typeface="Arial" panose="020B0604020202020204" pitchFamily="34" charset="0"/>
              </a:rPr>
              <a:t>pp. 64-74.</a:t>
            </a:r>
          </a:p>
          <a:p>
            <a:pPr marL="285750" indent="-285750">
              <a:buFont typeface="Arial" panose="020B0604020202020204" pitchFamily="34" charset="0"/>
              <a:buChar char="•"/>
            </a:pPr>
            <a:r>
              <a:rPr lang="en-GB" sz="1400" cap="none" dirty="0" err="1" smtClean="0">
                <a:latin typeface="Arial" panose="020B0604020202020204" pitchFamily="34" charset="0"/>
                <a:cs typeface="Arial" panose="020B0604020202020204" pitchFamily="34" charset="0"/>
              </a:rPr>
              <a:t>Weiler</a:t>
            </a:r>
            <a:r>
              <a:rPr lang="en-GB" sz="1400" cap="none" dirty="0" smtClean="0">
                <a:latin typeface="Arial" panose="020B0604020202020204" pitchFamily="34" charset="0"/>
                <a:cs typeface="Arial" panose="020B0604020202020204" pitchFamily="34" charset="0"/>
              </a:rPr>
              <a:t>, H. (2004). Challenging the Orthodoxies of Knowledge: Epistemological, Structural, and Political Implications for Higher Education, Colloquium on Research and Higher Education Policy of the UNESCO Forum on Higher Education, Research, and Knowledge, Paris, December 1-3, 2004.</a:t>
            </a:r>
          </a:p>
          <a:p>
            <a:pPr marL="285750" indent="-285750">
              <a:buFont typeface="Arial" panose="020B0604020202020204" pitchFamily="34" charset="0"/>
              <a:buChar char="•"/>
            </a:pPr>
            <a:r>
              <a:rPr lang="en-GB" sz="1400" cap="none" dirty="0" smtClean="0">
                <a:latin typeface="Arial" panose="020B0604020202020204" pitchFamily="34" charset="0"/>
                <a:cs typeface="Arial" panose="020B0604020202020204" pitchFamily="34" charset="0"/>
              </a:rPr>
              <a:t>Wilson, S., Liber, O., Johnson, M., Beauvoir, P., Sharples, P. &amp; Milligan, C. (2007). Personal Learning Environments: Challenging the dominant design of educational systems. </a:t>
            </a:r>
            <a:r>
              <a:rPr lang="en-GB" sz="1400" i="1" cap="none" dirty="0" smtClean="0">
                <a:latin typeface="Arial" panose="020B0604020202020204" pitchFamily="34" charset="0"/>
                <a:cs typeface="Arial" panose="020B0604020202020204" pitchFamily="34" charset="0"/>
              </a:rPr>
              <a:t>Journal of e-Learning and Knowledge Society, 3</a:t>
            </a:r>
            <a:r>
              <a:rPr lang="en-GB" sz="1400" cap="none" dirty="0" smtClean="0">
                <a:latin typeface="Arial" panose="020B0604020202020204" pitchFamily="34" charset="0"/>
                <a:cs typeface="Arial" panose="020B0604020202020204" pitchFamily="34" charset="0"/>
              </a:rPr>
              <a:t>(2), 27-38. Italian e-Learning Association. Retrieved From: </a:t>
            </a:r>
            <a:r>
              <a:rPr lang="en-GB" sz="1400" cap="none" dirty="0" smtClean="0">
                <a:latin typeface="Arial" panose="020B0604020202020204" pitchFamily="34" charset="0"/>
                <a:cs typeface="Arial" panose="020B0604020202020204" pitchFamily="34" charset="0"/>
                <a:hlinkClick r:id="rId4"/>
              </a:rPr>
              <a:t>https://www.learntechlib.org/p/43419/</a:t>
            </a:r>
            <a:r>
              <a:rPr lang="en-GB" sz="1400" cap="none" dirty="0" smtClean="0">
                <a:latin typeface="Arial" panose="020B0604020202020204" pitchFamily="34" charset="0"/>
                <a:cs typeface="Arial" panose="020B0604020202020204" pitchFamily="34" charset="0"/>
              </a:rPr>
              <a:t>.</a:t>
            </a:r>
            <a:endParaRPr lang="en-GB" sz="1400" dirty="0" smtClean="0">
              <a:latin typeface="Arial" panose="020B0604020202020204" pitchFamily="34" charset="0"/>
              <a:cs typeface="Arial" panose="020B0604020202020204" pitchFamily="34" charset="0"/>
            </a:endParaRPr>
          </a:p>
          <a:p>
            <a:endParaRPr lang="en-GB" sz="1400" dirty="0"/>
          </a:p>
        </p:txBody>
      </p:sp>
    </p:spTree>
    <p:extLst>
      <p:ext uri="{BB962C8B-B14F-4D97-AF65-F5344CB8AC3E}">
        <p14:creationId xmlns:p14="http://schemas.microsoft.com/office/powerpoint/2010/main" val="242580886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654E61E-E8FC-4239-896F-568DEA9AA50D}" type="slidenum">
              <a:rPr lang="en-GB" smtClean="0"/>
              <a:pPr/>
              <a:t>28</a:t>
            </a:fld>
            <a:endParaRPr lang="en-GB" dirty="0"/>
          </a:p>
        </p:txBody>
      </p:sp>
      <p:sp>
        <p:nvSpPr>
          <p:cNvPr id="5" name="Rectangle 4"/>
          <p:cNvSpPr/>
          <p:nvPr/>
        </p:nvSpPr>
        <p:spPr>
          <a:xfrm>
            <a:off x="0" y="-9331"/>
            <a:ext cx="1742400" cy="360000"/>
          </a:xfrm>
          <a:prstGeom prst="rect">
            <a:avLst/>
          </a:prstGeom>
          <a:solidFill>
            <a:schemeClr val="bg1">
              <a:lumMod val="65000"/>
            </a:schemeClr>
          </a:solid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smtClean="0"/>
              <a:t>Introduction</a:t>
            </a:r>
            <a:endParaRPr lang="en-GB" sz="1400" dirty="0"/>
          </a:p>
        </p:txBody>
      </p:sp>
      <p:sp>
        <p:nvSpPr>
          <p:cNvPr id="6" name="Rectangle 5"/>
          <p:cNvSpPr/>
          <p:nvPr/>
        </p:nvSpPr>
        <p:spPr>
          <a:xfrm>
            <a:off x="1742400" y="-9331"/>
            <a:ext cx="1742400" cy="360000"/>
          </a:xfrm>
          <a:prstGeom prst="rect">
            <a:avLst/>
          </a:prstGeom>
          <a:solidFill>
            <a:schemeClr val="bg1">
              <a:lumMod val="65000"/>
            </a:schemeClr>
          </a:solid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smtClean="0"/>
              <a:t>Case &amp; Organisation</a:t>
            </a:r>
            <a:endParaRPr lang="en-GB" sz="1400" dirty="0"/>
          </a:p>
        </p:txBody>
      </p:sp>
      <p:sp>
        <p:nvSpPr>
          <p:cNvPr id="7" name="Rectangle 6"/>
          <p:cNvSpPr/>
          <p:nvPr/>
        </p:nvSpPr>
        <p:spPr>
          <a:xfrm>
            <a:off x="3484800" y="-9331"/>
            <a:ext cx="1742400" cy="360000"/>
          </a:xfrm>
          <a:prstGeom prst="rect">
            <a:avLst/>
          </a:prstGeom>
          <a:solidFill>
            <a:schemeClr val="bg1">
              <a:lumMod val="65000"/>
            </a:schemeClr>
          </a:solid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smtClean="0"/>
              <a:t>Research</a:t>
            </a:r>
            <a:endParaRPr lang="en-GB" sz="1400" dirty="0"/>
          </a:p>
        </p:txBody>
      </p:sp>
      <p:sp>
        <p:nvSpPr>
          <p:cNvPr id="8" name="Rectangle 7"/>
          <p:cNvSpPr/>
          <p:nvPr/>
        </p:nvSpPr>
        <p:spPr>
          <a:xfrm>
            <a:off x="5227200" y="-5463"/>
            <a:ext cx="1742400" cy="360000"/>
          </a:xfrm>
          <a:prstGeom prst="rect">
            <a:avLst/>
          </a:prstGeom>
          <a:solidFill>
            <a:schemeClr val="bg1">
              <a:lumMod val="65000"/>
            </a:schemeClr>
          </a:solid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t>Clear </a:t>
            </a:r>
            <a:r>
              <a:rPr lang="en-GB" sz="1400" dirty="0" smtClean="0"/>
              <a:t>Ideas</a:t>
            </a:r>
            <a:endParaRPr lang="en-GB" sz="1400" dirty="0"/>
          </a:p>
        </p:txBody>
      </p:sp>
      <p:sp>
        <p:nvSpPr>
          <p:cNvPr id="9" name="Rectangle 8"/>
          <p:cNvSpPr/>
          <p:nvPr/>
        </p:nvSpPr>
        <p:spPr>
          <a:xfrm>
            <a:off x="6969600" y="-5463"/>
            <a:ext cx="1742400" cy="360000"/>
          </a:xfrm>
          <a:prstGeom prst="rect">
            <a:avLst/>
          </a:prstGeom>
          <a:solidFill>
            <a:schemeClr val="bg1">
              <a:lumMod val="65000"/>
            </a:schemeClr>
          </a:solid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smtClean="0"/>
              <a:t>Appraisal</a:t>
            </a:r>
            <a:endParaRPr lang="en-GB" sz="1400" dirty="0"/>
          </a:p>
        </p:txBody>
      </p:sp>
      <p:sp>
        <p:nvSpPr>
          <p:cNvPr id="10" name="Rectangle 9"/>
          <p:cNvSpPr/>
          <p:nvPr/>
        </p:nvSpPr>
        <p:spPr>
          <a:xfrm>
            <a:off x="8712000" y="-6348"/>
            <a:ext cx="1742400" cy="360000"/>
          </a:xfrm>
          <a:prstGeom prst="rect">
            <a:avLst/>
          </a:prstGeom>
          <a:solidFill>
            <a:schemeClr val="bg1">
              <a:lumMod val="65000"/>
            </a:schemeClr>
          </a:solid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smtClean="0"/>
              <a:t>Recommendation</a:t>
            </a:r>
            <a:endParaRPr lang="en-GB" sz="1400" dirty="0"/>
          </a:p>
        </p:txBody>
      </p:sp>
      <p:sp>
        <p:nvSpPr>
          <p:cNvPr id="11" name="Rectangle 10"/>
          <p:cNvSpPr/>
          <p:nvPr/>
        </p:nvSpPr>
        <p:spPr>
          <a:xfrm>
            <a:off x="10449600" y="-7233"/>
            <a:ext cx="1742400" cy="360000"/>
          </a:xfrm>
          <a:prstGeom prst="rect">
            <a:avLst/>
          </a:prstGeom>
          <a:solidFill>
            <a:schemeClr val="bg1">
              <a:lumMod val="65000"/>
            </a:schemeClr>
          </a:solid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smtClean="0"/>
              <a:t>Conclusion</a:t>
            </a:r>
            <a:endParaRPr lang="en-GB" sz="1400" dirty="0"/>
          </a:p>
        </p:txBody>
      </p:sp>
      <p:sp>
        <p:nvSpPr>
          <p:cNvPr id="12" name="TextBox 11"/>
          <p:cNvSpPr txBox="1"/>
          <p:nvPr/>
        </p:nvSpPr>
        <p:spPr>
          <a:xfrm>
            <a:off x="102637" y="358405"/>
            <a:ext cx="5736306" cy="707886"/>
          </a:xfrm>
          <a:prstGeom prst="rect">
            <a:avLst/>
          </a:prstGeom>
          <a:noFill/>
        </p:spPr>
        <p:txBody>
          <a:bodyPr wrap="square" rtlCol="0">
            <a:spAutoFit/>
          </a:bodyPr>
          <a:lstStyle/>
          <a:p>
            <a:pPr algn="ctr"/>
            <a:r>
              <a:rPr lang="en-GB" sz="4000" dirty="0" smtClean="0">
                <a:latin typeface="+mj-lt"/>
              </a:rPr>
              <a:t>Appendices</a:t>
            </a:r>
            <a:endParaRPr lang="en-GB" sz="4000" dirty="0" smtClean="0">
              <a:latin typeface="+mj-lt"/>
            </a:endParaRPr>
          </a:p>
        </p:txBody>
      </p:sp>
      <p:sp>
        <p:nvSpPr>
          <p:cNvPr id="13" name="TextBox 12"/>
          <p:cNvSpPr txBox="1"/>
          <p:nvPr/>
        </p:nvSpPr>
        <p:spPr>
          <a:xfrm>
            <a:off x="1894114" y="1048561"/>
            <a:ext cx="10107386" cy="738664"/>
          </a:xfrm>
          <a:prstGeom prst="rect">
            <a:avLst/>
          </a:prstGeom>
          <a:noFill/>
        </p:spPr>
        <p:txBody>
          <a:bodyPr wrap="square" rtlCol="0">
            <a:spAutoFit/>
          </a:bodyPr>
          <a:lstStyle/>
          <a:p>
            <a:pPr marL="285750" indent="-285750">
              <a:buFont typeface="Arial" panose="020B0604020202020204" pitchFamily="34" charset="0"/>
              <a:buChar char="•"/>
            </a:pPr>
            <a:r>
              <a:rPr lang="en-GB" sz="1400" dirty="0" smtClean="0">
                <a:latin typeface="Arial" panose="020B0604020202020204" pitchFamily="34" charset="0"/>
                <a:cs typeface="Arial" panose="020B0604020202020204" pitchFamily="34" charset="0"/>
              </a:rPr>
              <a:t>Appendix 1 - </a:t>
            </a:r>
            <a:r>
              <a:rPr lang="en-GB" sz="1400" dirty="0">
                <a:hlinkClick r:id="rId2"/>
              </a:rPr>
              <a:t>https://</a:t>
            </a:r>
            <a:r>
              <a:rPr lang="en-GB" sz="1400" dirty="0" smtClean="0">
                <a:hlinkClick r:id="rId2"/>
              </a:rPr>
              <a:t>docs.google.com/forms/d/1j5L9nkIoUdOK5IfyVfe2FxBjydg48mVoizz9VaIlgf8/edit#responses</a:t>
            </a:r>
            <a:endParaRPr lang="en-GB" sz="1400" dirty="0" smtClean="0"/>
          </a:p>
          <a:p>
            <a:pPr marL="285750" indent="-285750">
              <a:buFont typeface="Arial" panose="020B0604020202020204" pitchFamily="34" charset="0"/>
              <a:buChar char="•"/>
            </a:pPr>
            <a:endParaRPr lang="en-GB" sz="1400" dirty="0"/>
          </a:p>
          <a:p>
            <a:pPr marL="285750" indent="-285750">
              <a:buFont typeface="Arial" panose="020B0604020202020204" pitchFamily="34" charset="0"/>
              <a:buChar char="•"/>
            </a:pPr>
            <a:r>
              <a:rPr lang="en-GB" sz="1400" dirty="0" smtClean="0">
                <a:latin typeface="Arial" panose="020B0604020202020204" pitchFamily="34" charset="0"/>
                <a:cs typeface="Arial" panose="020B0604020202020204" pitchFamily="34" charset="0"/>
              </a:rPr>
              <a:t>Appendix 2 - </a:t>
            </a:r>
            <a:endParaRPr lang="en-GB" sz="1400" dirty="0">
              <a:latin typeface="Arial" panose="020B0604020202020204" pitchFamily="34" charset="0"/>
              <a:cs typeface="Arial" panose="020B0604020202020204" pitchFamily="34" charset="0"/>
            </a:endParaRPr>
          </a:p>
        </p:txBody>
      </p:sp>
      <p:graphicFrame>
        <p:nvGraphicFramePr>
          <p:cNvPr id="15" name="Table 14"/>
          <p:cNvGraphicFramePr>
            <a:graphicFrameLocks noGrp="1"/>
          </p:cNvGraphicFramePr>
          <p:nvPr>
            <p:extLst>
              <p:ext uri="{D42A27DB-BD31-4B8C-83A1-F6EECF244321}">
                <p14:modId xmlns:p14="http://schemas.microsoft.com/office/powerpoint/2010/main" val="2763420005"/>
              </p:ext>
            </p:extLst>
          </p:nvPr>
        </p:nvGraphicFramePr>
        <p:xfrm>
          <a:off x="2302047" y="1787225"/>
          <a:ext cx="8726737" cy="3363855"/>
        </p:xfrm>
        <a:graphic>
          <a:graphicData uri="http://schemas.openxmlformats.org/drawingml/2006/table">
            <a:tbl>
              <a:tblPr firstRow="1" bandRow="1">
                <a:tableStyleId>{E8034E78-7F5D-4C2E-B375-FC64B27BC917}</a:tableStyleId>
              </a:tblPr>
              <a:tblGrid>
                <a:gridCol w="1578399">
                  <a:extLst>
                    <a:ext uri="{9D8B030D-6E8A-4147-A177-3AD203B41FA5}">
                      <a16:colId xmlns:a16="http://schemas.microsoft.com/office/drawing/2014/main" val="3787140369"/>
                    </a:ext>
                  </a:extLst>
                </a:gridCol>
                <a:gridCol w="1405795">
                  <a:extLst>
                    <a:ext uri="{9D8B030D-6E8A-4147-A177-3AD203B41FA5}">
                      <a16:colId xmlns:a16="http://schemas.microsoft.com/office/drawing/2014/main" val="3651242457"/>
                    </a:ext>
                  </a:extLst>
                </a:gridCol>
                <a:gridCol w="1379176">
                  <a:extLst>
                    <a:ext uri="{9D8B030D-6E8A-4147-A177-3AD203B41FA5}">
                      <a16:colId xmlns:a16="http://schemas.microsoft.com/office/drawing/2014/main" val="1993214273"/>
                    </a:ext>
                  </a:extLst>
                </a:gridCol>
                <a:gridCol w="1592209">
                  <a:extLst>
                    <a:ext uri="{9D8B030D-6E8A-4147-A177-3AD203B41FA5}">
                      <a16:colId xmlns:a16="http://schemas.microsoft.com/office/drawing/2014/main" val="1264075722"/>
                    </a:ext>
                  </a:extLst>
                </a:gridCol>
                <a:gridCol w="1501341">
                  <a:extLst>
                    <a:ext uri="{9D8B030D-6E8A-4147-A177-3AD203B41FA5}">
                      <a16:colId xmlns:a16="http://schemas.microsoft.com/office/drawing/2014/main" val="1366210934"/>
                    </a:ext>
                  </a:extLst>
                </a:gridCol>
                <a:gridCol w="1269817">
                  <a:extLst>
                    <a:ext uri="{9D8B030D-6E8A-4147-A177-3AD203B41FA5}">
                      <a16:colId xmlns:a16="http://schemas.microsoft.com/office/drawing/2014/main" val="2401713718"/>
                    </a:ext>
                  </a:extLst>
                </a:gridCol>
              </a:tblGrid>
              <a:tr h="349671">
                <a:tc>
                  <a:txBody>
                    <a:bodyPr/>
                    <a:lstStyle/>
                    <a:p>
                      <a:r>
                        <a:rPr lang="en-GB" sz="1400" dirty="0"/>
                        <a:t>Political</a:t>
                      </a:r>
                    </a:p>
                  </a:txBody>
                  <a:tcPr/>
                </a:tc>
                <a:tc>
                  <a:txBody>
                    <a:bodyPr/>
                    <a:lstStyle/>
                    <a:p>
                      <a:r>
                        <a:rPr lang="en-GB" sz="1400" dirty="0"/>
                        <a:t>Economic </a:t>
                      </a:r>
                    </a:p>
                  </a:txBody>
                  <a:tcPr/>
                </a:tc>
                <a:tc>
                  <a:txBody>
                    <a:bodyPr/>
                    <a:lstStyle/>
                    <a:p>
                      <a:r>
                        <a:rPr lang="en-GB" sz="1400" dirty="0"/>
                        <a:t>Social</a:t>
                      </a:r>
                    </a:p>
                  </a:txBody>
                  <a:tcPr/>
                </a:tc>
                <a:tc>
                  <a:txBody>
                    <a:bodyPr/>
                    <a:lstStyle/>
                    <a:p>
                      <a:r>
                        <a:rPr lang="en-GB" sz="1400" dirty="0"/>
                        <a:t>Technological</a:t>
                      </a:r>
                    </a:p>
                  </a:txBody>
                  <a:tcPr/>
                </a:tc>
                <a:tc>
                  <a:txBody>
                    <a:bodyPr/>
                    <a:lstStyle/>
                    <a:p>
                      <a:r>
                        <a:rPr lang="en-GB" sz="1400" dirty="0"/>
                        <a:t>Environmental</a:t>
                      </a:r>
                    </a:p>
                  </a:txBody>
                  <a:tcPr/>
                </a:tc>
                <a:tc>
                  <a:txBody>
                    <a:bodyPr/>
                    <a:lstStyle/>
                    <a:p>
                      <a:r>
                        <a:rPr lang="en-GB" sz="1400" dirty="0"/>
                        <a:t>Legal</a:t>
                      </a:r>
                    </a:p>
                  </a:txBody>
                  <a:tcPr/>
                </a:tc>
                <a:extLst>
                  <a:ext uri="{0D108BD9-81ED-4DB2-BD59-A6C34878D82A}">
                    <a16:rowId xmlns:a16="http://schemas.microsoft.com/office/drawing/2014/main" val="285587877"/>
                  </a:ext>
                </a:extLst>
              </a:tr>
              <a:tr h="3014184">
                <a:tc>
                  <a:txBody>
                    <a:bodyPr/>
                    <a:lstStyle/>
                    <a:p>
                      <a:pPr marL="285750" indent="-285750">
                        <a:buFont typeface="Arial" panose="020B0604020202020204" pitchFamily="34" charset="0"/>
                        <a:buChar char="•"/>
                      </a:pPr>
                      <a:r>
                        <a:rPr lang="en-GB" sz="1100" dirty="0">
                          <a:solidFill>
                            <a:schemeClr val="tx1"/>
                          </a:solidFill>
                        </a:rPr>
                        <a:t>Increasing</a:t>
                      </a:r>
                      <a:r>
                        <a:rPr lang="en-GB" sz="1100" baseline="0" dirty="0">
                          <a:solidFill>
                            <a:schemeClr val="tx1"/>
                          </a:solidFill>
                        </a:rPr>
                        <a:t> commercialisation of knowledge</a:t>
                      </a:r>
                    </a:p>
                    <a:p>
                      <a:pPr marL="285750" indent="-285750">
                        <a:buFont typeface="Arial" panose="020B0604020202020204" pitchFamily="34" charset="0"/>
                        <a:buChar char="•"/>
                      </a:pPr>
                      <a:r>
                        <a:rPr lang="en-GB" sz="1100" b="1" baseline="0" dirty="0">
                          <a:solidFill>
                            <a:schemeClr val="tx1"/>
                          </a:solidFill>
                        </a:rPr>
                        <a:t>The politicisation of finance and sponsorship in HE </a:t>
                      </a:r>
                      <a:endParaRPr lang="en-GB" sz="1100" b="1" dirty="0">
                        <a:solidFill>
                          <a:schemeClr val="tx1"/>
                        </a:solidFill>
                      </a:endParaRPr>
                    </a:p>
                  </a:txBody>
                  <a:tcPr/>
                </a:tc>
                <a:tc>
                  <a:txBody>
                    <a:bodyPr/>
                    <a:lstStyle/>
                    <a:p>
                      <a:pPr marL="285750" indent="-285750">
                        <a:buFont typeface="Arial" panose="020B0604020202020204" pitchFamily="34" charset="0"/>
                        <a:buChar char="•"/>
                      </a:pPr>
                      <a:r>
                        <a:rPr lang="en-GB" sz="1100" b="1" dirty="0">
                          <a:solidFill>
                            <a:schemeClr val="tx1"/>
                          </a:solidFill>
                        </a:rPr>
                        <a:t>Cost of maintaining IT Systems</a:t>
                      </a:r>
                      <a:r>
                        <a:rPr lang="en-GB" sz="1100" b="1" baseline="0" dirty="0">
                          <a:solidFill>
                            <a:schemeClr val="tx1"/>
                          </a:solidFill>
                        </a:rPr>
                        <a:t>/SaaS</a:t>
                      </a:r>
                    </a:p>
                    <a:p>
                      <a:pPr marL="285750" indent="-285750">
                        <a:buFont typeface="Arial" panose="020B0604020202020204" pitchFamily="34" charset="0"/>
                        <a:buChar char="•"/>
                      </a:pPr>
                      <a:r>
                        <a:rPr lang="en-GB" sz="1100" baseline="0" dirty="0">
                          <a:solidFill>
                            <a:schemeClr val="tx1"/>
                          </a:solidFill>
                        </a:rPr>
                        <a:t>The increasing economic value of knowledge</a:t>
                      </a:r>
                    </a:p>
                    <a:p>
                      <a:pPr marL="285750" indent="-285750">
                        <a:buFont typeface="Arial" panose="020B0604020202020204" pitchFamily="34" charset="0"/>
                        <a:buChar char="•"/>
                      </a:pPr>
                      <a:endParaRPr lang="en-GB" sz="1100" baseline="0" dirty="0">
                        <a:solidFill>
                          <a:schemeClr val="tx1"/>
                        </a:solidFill>
                      </a:endParaRPr>
                    </a:p>
                  </a:txBody>
                  <a:tcPr/>
                </a:tc>
                <a:tc>
                  <a:txBody>
                    <a:bodyPr/>
                    <a:lstStyle/>
                    <a:p>
                      <a:pPr marL="285750" indent="-285750">
                        <a:buFont typeface="Arial" panose="020B0604020202020204" pitchFamily="34" charset="0"/>
                        <a:buChar char="•"/>
                      </a:pPr>
                      <a:r>
                        <a:rPr lang="en-GB" sz="1100" dirty="0">
                          <a:solidFill>
                            <a:schemeClr val="tx1"/>
                          </a:solidFill>
                        </a:rPr>
                        <a:t>Increasing demand for collaboration</a:t>
                      </a:r>
                      <a:r>
                        <a:rPr lang="en-GB" sz="1100" baseline="0" dirty="0">
                          <a:solidFill>
                            <a:schemeClr val="tx1"/>
                          </a:solidFill>
                        </a:rPr>
                        <a:t> software</a:t>
                      </a:r>
                    </a:p>
                    <a:p>
                      <a:pPr marL="285750" indent="-285750">
                        <a:buFont typeface="Arial" panose="020B0604020202020204" pitchFamily="34" charset="0"/>
                        <a:buChar char="•"/>
                      </a:pPr>
                      <a:r>
                        <a:rPr lang="en-GB" sz="1100" b="1" baseline="0" dirty="0">
                          <a:solidFill>
                            <a:schemeClr val="tx1"/>
                          </a:solidFill>
                        </a:rPr>
                        <a:t>Students not satisfied with engagement features</a:t>
                      </a:r>
                    </a:p>
                    <a:p>
                      <a:pPr marL="285750" indent="-285750">
                        <a:buFont typeface="Arial" panose="020B0604020202020204" pitchFamily="34" charset="0"/>
                        <a:buChar char="•"/>
                      </a:pPr>
                      <a:r>
                        <a:rPr lang="en-GB" sz="1100" b="0" baseline="0" dirty="0">
                          <a:solidFill>
                            <a:schemeClr val="tx1"/>
                          </a:solidFill>
                        </a:rPr>
                        <a:t>Greater awareness of security risks</a:t>
                      </a:r>
                    </a:p>
                    <a:p>
                      <a:pPr marL="0" indent="0">
                        <a:buFont typeface="Arial" panose="020B0604020202020204" pitchFamily="34" charset="0"/>
                        <a:buNone/>
                      </a:pPr>
                      <a:endParaRPr lang="en-GB" sz="1100" baseline="0" dirty="0">
                        <a:solidFill>
                          <a:schemeClr val="tx1"/>
                        </a:solidFill>
                      </a:endParaRPr>
                    </a:p>
                    <a:p>
                      <a:pPr marL="285750" indent="-285750">
                        <a:buFont typeface="Arial" panose="020B0604020202020204" pitchFamily="34" charset="0"/>
                        <a:buChar char="•"/>
                      </a:pPr>
                      <a:endParaRPr lang="en-GB" sz="1100" dirty="0">
                        <a:solidFill>
                          <a:schemeClr val="tx1"/>
                        </a:solidFill>
                      </a:endParaRPr>
                    </a:p>
                  </a:txBody>
                  <a:tcPr/>
                </a:tc>
                <a:tc>
                  <a:txBody>
                    <a:bodyPr/>
                    <a:lstStyle/>
                    <a:p>
                      <a:pPr marL="285750" indent="-285750">
                        <a:buFont typeface="Arial" panose="020B0604020202020204" pitchFamily="34" charset="0"/>
                        <a:buChar char="•"/>
                      </a:pPr>
                      <a:r>
                        <a:rPr lang="en-GB" sz="1100" b="1" dirty="0">
                          <a:solidFill>
                            <a:schemeClr val="tx1"/>
                          </a:solidFill>
                        </a:rPr>
                        <a:t>Mobile</a:t>
                      </a:r>
                      <a:r>
                        <a:rPr lang="en-GB" sz="1100" b="1" baseline="0" dirty="0">
                          <a:solidFill>
                            <a:schemeClr val="tx1"/>
                          </a:solidFill>
                        </a:rPr>
                        <a:t> platforms account for most web usage</a:t>
                      </a:r>
                    </a:p>
                    <a:p>
                      <a:pPr marL="285750" indent="-285750">
                        <a:buFont typeface="Arial" panose="020B0604020202020204" pitchFamily="34" charset="0"/>
                        <a:buChar char="•"/>
                      </a:pPr>
                      <a:r>
                        <a:rPr lang="en-GB" sz="1100" baseline="0" dirty="0">
                          <a:solidFill>
                            <a:schemeClr val="tx1"/>
                          </a:solidFill>
                        </a:rPr>
                        <a:t>Applications for mobile systems</a:t>
                      </a:r>
                    </a:p>
                    <a:p>
                      <a:pPr marL="285750" indent="-285750">
                        <a:buFont typeface="Arial" panose="020B0604020202020204" pitchFamily="34" charset="0"/>
                        <a:buChar char="•"/>
                      </a:pPr>
                      <a:r>
                        <a:rPr lang="en-GB" sz="1100" b="1" baseline="0" dirty="0">
                          <a:solidFill>
                            <a:schemeClr val="tx1"/>
                          </a:solidFill>
                        </a:rPr>
                        <a:t>LMS increasingly rely on web-based application integration</a:t>
                      </a:r>
                    </a:p>
                    <a:p>
                      <a:pPr marL="285750" indent="-285750">
                        <a:buFont typeface="Arial" panose="020B0604020202020204" pitchFamily="34" charset="0"/>
                        <a:buChar char="•"/>
                      </a:pPr>
                      <a:r>
                        <a:rPr lang="en-GB" sz="1100" baseline="0" dirty="0">
                          <a:solidFill>
                            <a:schemeClr val="tx1"/>
                          </a:solidFill>
                        </a:rPr>
                        <a:t>Scalable LMS systems availability</a:t>
                      </a:r>
                    </a:p>
                    <a:p>
                      <a:pPr marL="285750" indent="-285750">
                        <a:buFont typeface="Arial" panose="020B0604020202020204" pitchFamily="34" charset="0"/>
                        <a:buChar char="•"/>
                      </a:pPr>
                      <a:r>
                        <a:rPr lang="en-GB" sz="1100" baseline="0" dirty="0">
                          <a:solidFill>
                            <a:schemeClr val="tx1"/>
                          </a:solidFill>
                        </a:rPr>
                        <a:t>Communication channel improvement</a:t>
                      </a:r>
                    </a:p>
                    <a:p>
                      <a:pPr marL="285750" indent="-285750">
                        <a:buFont typeface="Arial" panose="020B0604020202020204" pitchFamily="34" charset="0"/>
                        <a:buChar char="•"/>
                      </a:pPr>
                      <a:r>
                        <a:rPr lang="en-GB" sz="1100" baseline="0" dirty="0">
                          <a:solidFill>
                            <a:schemeClr val="tx1"/>
                          </a:solidFill>
                        </a:rPr>
                        <a:t>LMS not supportive of personalisation</a:t>
                      </a:r>
                      <a:endParaRPr lang="en-GB" sz="1100" dirty="0">
                        <a:solidFill>
                          <a:schemeClr val="tx1"/>
                        </a:solidFill>
                      </a:endParaRPr>
                    </a:p>
                  </a:txBody>
                  <a:tcPr/>
                </a:tc>
                <a:tc>
                  <a:txBody>
                    <a:bodyPr/>
                    <a:lstStyle/>
                    <a:p>
                      <a:pPr marL="285750" indent="-285750">
                        <a:buFont typeface="Arial" panose="020B0604020202020204" pitchFamily="34" charset="0"/>
                        <a:buChar char="•"/>
                      </a:pPr>
                      <a:r>
                        <a:rPr lang="en-GB" sz="1100" b="1" i="0" u="none" strike="noStrike" dirty="0">
                          <a:solidFill>
                            <a:schemeClr val="tx1"/>
                          </a:solidFill>
                          <a:effectLst/>
                        </a:rPr>
                        <a:t>Reduction of paper based learning</a:t>
                      </a:r>
                      <a:r>
                        <a:rPr lang="en-GB" sz="1100" b="1" i="0" u="none" strike="noStrike" baseline="0" dirty="0">
                          <a:solidFill>
                            <a:schemeClr val="tx1"/>
                          </a:solidFill>
                          <a:effectLst/>
                        </a:rPr>
                        <a:t> materials</a:t>
                      </a:r>
                      <a:endParaRPr lang="en-GB" sz="1100" b="1" i="0" u="none" strike="noStrike" dirty="0">
                        <a:solidFill>
                          <a:schemeClr val="tx1"/>
                        </a:solidFill>
                        <a:effectLst/>
                      </a:endParaRPr>
                    </a:p>
                  </a:txBody>
                  <a:tcPr/>
                </a:tc>
                <a:tc>
                  <a:txBody>
                    <a:bodyPr/>
                    <a:lstStyle/>
                    <a:p>
                      <a:pPr marL="285750" indent="-285750">
                        <a:buFont typeface="Arial" panose="020B0604020202020204" pitchFamily="34" charset="0"/>
                        <a:buChar char="•"/>
                      </a:pPr>
                      <a:r>
                        <a:rPr lang="en-GB" sz="1100" b="1" dirty="0">
                          <a:solidFill>
                            <a:schemeClr val="tx1"/>
                          </a:solidFill>
                        </a:rPr>
                        <a:t>GDPR</a:t>
                      </a:r>
                    </a:p>
                    <a:p>
                      <a:pPr marL="285750" indent="-285750">
                        <a:buFont typeface="Arial" panose="020B0604020202020204" pitchFamily="34" charset="0"/>
                        <a:buChar char="•"/>
                      </a:pPr>
                      <a:r>
                        <a:rPr lang="en-GB" sz="1100" dirty="0">
                          <a:solidFill>
                            <a:schemeClr val="tx1"/>
                          </a:solidFill>
                        </a:rPr>
                        <a:t>Licensing &amp; Patent</a:t>
                      </a:r>
                      <a:r>
                        <a:rPr lang="en-GB" sz="1100" baseline="0" dirty="0">
                          <a:solidFill>
                            <a:schemeClr val="tx1"/>
                          </a:solidFill>
                        </a:rPr>
                        <a:t> rights</a:t>
                      </a:r>
                      <a:endParaRPr lang="en-GB" sz="1100" dirty="0">
                        <a:solidFill>
                          <a:schemeClr val="tx1"/>
                        </a:solidFill>
                      </a:endParaRPr>
                    </a:p>
                  </a:txBody>
                  <a:tcPr/>
                </a:tc>
                <a:extLst>
                  <a:ext uri="{0D108BD9-81ED-4DB2-BD59-A6C34878D82A}">
                    <a16:rowId xmlns:a16="http://schemas.microsoft.com/office/drawing/2014/main" val="1375689685"/>
                  </a:ext>
                </a:extLst>
              </a:tr>
            </a:tbl>
          </a:graphicData>
        </a:graphic>
      </p:graphicFrame>
    </p:spTree>
    <p:extLst>
      <p:ext uri="{BB962C8B-B14F-4D97-AF65-F5344CB8AC3E}">
        <p14:creationId xmlns:p14="http://schemas.microsoft.com/office/powerpoint/2010/main" val="214949230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654E61E-E8FC-4239-896F-568DEA9AA50D}" type="slidenum">
              <a:rPr lang="en-GB" smtClean="0"/>
              <a:pPr/>
              <a:t>3</a:t>
            </a:fld>
            <a:endParaRPr lang="en-GB" dirty="0"/>
          </a:p>
        </p:txBody>
      </p:sp>
      <p:sp>
        <p:nvSpPr>
          <p:cNvPr id="3" name="TextBox 2"/>
          <p:cNvSpPr txBox="1"/>
          <p:nvPr/>
        </p:nvSpPr>
        <p:spPr>
          <a:xfrm>
            <a:off x="1228899" y="490233"/>
            <a:ext cx="9965574" cy="707886"/>
          </a:xfrm>
          <a:prstGeom prst="rect">
            <a:avLst/>
          </a:prstGeom>
          <a:noFill/>
        </p:spPr>
        <p:txBody>
          <a:bodyPr wrap="square" rtlCol="0">
            <a:spAutoFit/>
          </a:bodyPr>
          <a:lstStyle/>
          <a:p>
            <a:r>
              <a:rPr lang="en-GB" sz="4000" dirty="0" smtClean="0">
                <a:latin typeface="+mj-lt"/>
              </a:rPr>
              <a:t>Business Case – LMS Northumbria University</a:t>
            </a:r>
            <a:endParaRPr lang="en-GB" sz="3600" dirty="0">
              <a:latin typeface="+mj-lt"/>
            </a:endParaRPr>
          </a:p>
        </p:txBody>
      </p:sp>
      <p:sp>
        <p:nvSpPr>
          <p:cNvPr id="25" name="Rectangle 24"/>
          <p:cNvSpPr/>
          <p:nvPr/>
        </p:nvSpPr>
        <p:spPr>
          <a:xfrm>
            <a:off x="0" y="-9331"/>
            <a:ext cx="1742400" cy="360000"/>
          </a:xfrm>
          <a:prstGeom prst="rect">
            <a:avLst/>
          </a:prstGeom>
          <a:solidFill>
            <a:schemeClr val="bg1">
              <a:lumMod val="65000"/>
            </a:schemeClr>
          </a:solid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smtClean="0"/>
              <a:t>Introduction</a:t>
            </a:r>
            <a:endParaRPr lang="en-GB" sz="1400" dirty="0"/>
          </a:p>
        </p:txBody>
      </p:sp>
      <p:sp>
        <p:nvSpPr>
          <p:cNvPr id="35" name="Rectangle 34"/>
          <p:cNvSpPr/>
          <p:nvPr/>
        </p:nvSpPr>
        <p:spPr>
          <a:xfrm>
            <a:off x="1742400" y="-9331"/>
            <a:ext cx="1742400" cy="360000"/>
          </a:xfrm>
          <a:prstGeom prst="rect">
            <a:avLst/>
          </a:prstGeom>
          <a:solidFill>
            <a:schemeClr val="tx1"/>
          </a:solid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smtClean="0"/>
              <a:t>Case Objectives</a:t>
            </a:r>
            <a:endParaRPr lang="en-GB" sz="1400" dirty="0"/>
          </a:p>
        </p:txBody>
      </p:sp>
      <p:sp>
        <p:nvSpPr>
          <p:cNvPr id="36" name="Rectangle 35"/>
          <p:cNvSpPr/>
          <p:nvPr/>
        </p:nvSpPr>
        <p:spPr>
          <a:xfrm>
            <a:off x="3484800" y="-9331"/>
            <a:ext cx="1742400" cy="360000"/>
          </a:xfrm>
          <a:prstGeom prst="rect">
            <a:avLst/>
          </a:prstGeom>
          <a:solidFill>
            <a:schemeClr val="bg1">
              <a:lumMod val="65000"/>
            </a:schemeClr>
          </a:solid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smtClean="0"/>
              <a:t>Research</a:t>
            </a:r>
            <a:endParaRPr lang="en-GB" sz="1400" dirty="0"/>
          </a:p>
        </p:txBody>
      </p:sp>
      <p:sp>
        <p:nvSpPr>
          <p:cNvPr id="37" name="Rectangle 36"/>
          <p:cNvSpPr/>
          <p:nvPr/>
        </p:nvSpPr>
        <p:spPr>
          <a:xfrm>
            <a:off x="5227200" y="-5463"/>
            <a:ext cx="1742400" cy="360000"/>
          </a:xfrm>
          <a:prstGeom prst="rect">
            <a:avLst/>
          </a:prstGeom>
          <a:solidFill>
            <a:schemeClr val="bg1">
              <a:lumMod val="65000"/>
            </a:schemeClr>
          </a:solid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smtClean="0"/>
              <a:t>Clear Ideas</a:t>
            </a:r>
            <a:endParaRPr lang="en-GB" sz="1400" dirty="0"/>
          </a:p>
        </p:txBody>
      </p:sp>
      <p:sp>
        <p:nvSpPr>
          <p:cNvPr id="38" name="Rectangle 37"/>
          <p:cNvSpPr/>
          <p:nvPr/>
        </p:nvSpPr>
        <p:spPr>
          <a:xfrm>
            <a:off x="6969600" y="-5463"/>
            <a:ext cx="1742400" cy="360000"/>
          </a:xfrm>
          <a:prstGeom prst="rect">
            <a:avLst/>
          </a:prstGeom>
          <a:solidFill>
            <a:schemeClr val="bg1">
              <a:lumMod val="65000"/>
            </a:schemeClr>
          </a:solid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smtClean="0"/>
              <a:t>VISA Appraisal</a:t>
            </a:r>
            <a:endParaRPr lang="en-GB" sz="1400" dirty="0"/>
          </a:p>
        </p:txBody>
      </p:sp>
      <p:sp>
        <p:nvSpPr>
          <p:cNvPr id="39" name="Rectangle 38"/>
          <p:cNvSpPr/>
          <p:nvPr/>
        </p:nvSpPr>
        <p:spPr>
          <a:xfrm>
            <a:off x="8712000" y="-6348"/>
            <a:ext cx="1742400" cy="360000"/>
          </a:xfrm>
          <a:prstGeom prst="rect">
            <a:avLst/>
          </a:prstGeom>
          <a:solidFill>
            <a:schemeClr val="bg1">
              <a:lumMod val="65000"/>
            </a:schemeClr>
          </a:solid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smtClean="0"/>
              <a:t>Recommendation</a:t>
            </a:r>
            <a:endParaRPr lang="en-GB" sz="1400" dirty="0"/>
          </a:p>
        </p:txBody>
      </p:sp>
      <p:sp>
        <p:nvSpPr>
          <p:cNvPr id="40" name="Rectangle 39"/>
          <p:cNvSpPr/>
          <p:nvPr/>
        </p:nvSpPr>
        <p:spPr>
          <a:xfrm>
            <a:off x="10449600" y="-7233"/>
            <a:ext cx="1742400" cy="360000"/>
          </a:xfrm>
          <a:prstGeom prst="rect">
            <a:avLst/>
          </a:prstGeom>
          <a:solidFill>
            <a:schemeClr val="bg1">
              <a:lumMod val="65000"/>
            </a:schemeClr>
          </a:solid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smtClean="0"/>
              <a:t>Conclusion</a:t>
            </a:r>
            <a:endParaRPr lang="en-GB" sz="1400" dirty="0"/>
          </a:p>
        </p:txBody>
      </p:sp>
      <p:sp>
        <p:nvSpPr>
          <p:cNvPr id="12" name="Content Placeholder 2"/>
          <p:cNvSpPr txBox="1">
            <a:spLocks/>
          </p:cNvSpPr>
          <p:nvPr/>
        </p:nvSpPr>
        <p:spPr>
          <a:xfrm>
            <a:off x="1145772" y="1300929"/>
            <a:ext cx="10515600" cy="3820651"/>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2400" b="1" dirty="0" smtClean="0"/>
              <a:t>Mission</a:t>
            </a:r>
          </a:p>
          <a:p>
            <a:r>
              <a:rPr lang="en-GB" sz="2400" dirty="0" smtClean="0"/>
              <a:t>To provide recommendations and rationale for a new Learning Management System (LMS) within Northumbria University.</a:t>
            </a:r>
          </a:p>
          <a:p>
            <a:r>
              <a:rPr lang="en-GB" sz="2400" dirty="0" smtClean="0"/>
              <a:t>We </a:t>
            </a:r>
            <a:r>
              <a:rPr lang="en-GB" sz="2400" dirty="0"/>
              <a:t>have chosen Northumbria University for the subject of our system implementation as </a:t>
            </a:r>
            <a:r>
              <a:rPr lang="en-GB" sz="2400" dirty="0" smtClean="0"/>
              <a:t>we have greater access to the system and can provide a thorough analysis.</a:t>
            </a:r>
            <a:endParaRPr lang="en-GB" sz="2400" b="1" dirty="0"/>
          </a:p>
          <a:p>
            <a:pPr marL="0" indent="0">
              <a:buNone/>
            </a:pPr>
            <a:r>
              <a:rPr lang="en-GB" sz="2400" b="1" dirty="0" smtClean="0"/>
              <a:t>Vision</a:t>
            </a:r>
            <a:endParaRPr lang="en-GB" sz="2400" b="1" dirty="0"/>
          </a:p>
          <a:p>
            <a:r>
              <a:rPr lang="en-GB" sz="2400" dirty="0" smtClean="0"/>
              <a:t>Ensure Learning </a:t>
            </a:r>
            <a:r>
              <a:rPr lang="en-GB" sz="2400" dirty="0"/>
              <a:t>M</a:t>
            </a:r>
            <a:r>
              <a:rPr lang="en-GB" sz="2400" dirty="0" smtClean="0"/>
              <a:t>anagement System within the University utilise best practices to improve the communication, feedback and social learning, in order to enhance the user experience throughout the HE institution.</a:t>
            </a:r>
          </a:p>
        </p:txBody>
      </p:sp>
      <p:sp>
        <p:nvSpPr>
          <p:cNvPr id="13" name="Rectangle 12"/>
          <p:cNvSpPr/>
          <p:nvPr/>
        </p:nvSpPr>
        <p:spPr>
          <a:xfrm>
            <a:off x="0" y="-9331"/>
            <a:ext cx="1742400" cy="360000"/>
          </a:xfrm>
          <a:prstGeom prst="rect">
            <a:avLst/>
          </a:prstGeom>
          <a:solidFill>
            <a:schemeClr val="bg1">
              <a:lumMod val="65000"/>
            </a:schemeClr>
          </a:solid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smtClean="0"/>
              <a:t>Introduction</a:t>
            </a:r>
            <a:endParaRPr lang="en-GB" sz="1400" dirty="0"/>
          </a:p>
        </p:txBody>
      </p:sp>
      <p:sp>
        <p:nvSpPr>
          <p:cNvPr id="14" name="Rectangle 13"/>
          <p:cNvSpPr/>
          <p:nvPr/>
        </p:nvSpPr>
        <p:spPr>
          <a:xfrm>
            <a:off x="1742400" y="-9331"/>
            <a:ext cx="1742400" cy="360000"/>
          </a:xfrm>
          <a:prstGeom prst="rect">
            <a:avLst/>
          </a:prstGeom>
          <a:solidFill>
            <a:schemeClr val="bg1">
              <a:lumMod val="65000"/>
            </a:schemeClr>
          </a:solid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smtClean="0"/>
              <a:t>Case Objectives</a:t>
            </a:r>
            <a:endParaRPr lang="en-GB" sz="1400" dirty="0"/>
          </a:p>
        </p:txBody>
      </p:sp>
      <p:sp>
        <p:nvSpPr>
          <p:cNvPr id="15" name="Rectangle 14"/>
          <p:cNvSpPr/>
          <p:nvPr/>
        </p:nvSpPr>
        <p:spPr>
          <a:xfrm>
            <a:off x="3484800" y="-9331"/>
            <a:ext cx="1742400" cy="360000"/>
          </a:xfrm>
          <a:prstGeom prst="rect">
            <a:avLst/>
          </a:prstGeom>
          <a:solidFill>
            <a:schemeClr val="bg1">
              <a:lumMod val="65000"/>
            </a:schemeClr>
          </a:solid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smtClean="0"/>
              <a:t>Research</a:t>
            </a:r>
            <a:endParaRPr lang="en-GB" sz="1400" dirty="0"/>
          </a:p>
        </p:txBody>
      </p:sp>
      <p:sp>
        <p:nvSpPr>
          <p:cNvPr id="16" name="Rectangle 15"/>
          <p:cNvSpPr/>
          <p:nvPr/>
        </p:nvSpPr>
        <p:spPr>
          <a:xfrm>
            <a:off x="5227200" y="-5463"/>
            <a:ext cx="1742400" cy="360000"/>
          </a:xfrm>
          <a:prstGeom prst="rect">
            <a:avLst/>
          </a:prstGeom>
          <a:solidFill>
            <a:schemeClr val="tx1"/>
          </a:solid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t>Clear </a:t>
            </a:r>
            <a:r>
              <a:rPr lang="en-GB" sz="1400" dirty="0" smtClean="0"/>
              <a:t>Ideas</a:t>
            </a:r>
            <a:endParaRPr lang="en-GB" sz="1400" dirty="0"/>
          </a:p>
        </p:txBody>
      </p:sp>
      <p:sp>
        <p:nvSpPr>
          <p:cNvPr id="17" name="Rectangle 16"/>
          <p:cNvSpPr/>
          <p:nvPr/>
        </p:nvSpPr>
        <p:spPr>
          <a:xfrm>
            <a:off x="6969600" y="-5463"/>
            <a:ext cx="1742400" cy="360000"/>
          </a:xfrm>
          <a:prstGeom prst="rect">
            <a:avLst/>
          </a:prstGeom>
          <a:solidFill>
            <a:schemeClr val="bg1">
              <a:lumMod val="65000"/>
            </a:schemeClr>
          </a:solid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smtClean="0"/>
              <a:t>Appraisal</a:t>
            </a:r>
            <a:endParaRPr lang="en-GB" sz="1400" dirty="0"/>
          </a:p>
        </p:txBody>
      </p:sp>
      <p:sp>
        <p:nvSpPr>
          <p:cNvPr id="18" name="Rectangle 17"/>
          <p:cNvSpPr/>
          <p:nvPr/>
        </p:nvSpPr>
        <p:spPr>
          <a:xfrm>
            <a:off x="8712000" y="-6348"/>
            <a:ext cx="1742400" cy="360000"/>
          </a:xfrm>
          <a:prstGeom prst="rect">
            <a:avLst/>
          </a:prstGeom>
          <a:solidFill>
            <a:schemeClr val="bg1">
              <a:lumMod val="65000"/>
            </a:schemeClr>
          </a:solid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smtClean="0"/>
              <a:t>Recommendation</a:t>
            </a:r>
            <a:endParaRPr lang="en-GB" sz="1400" dirty="0"/>
          </a:p>
        </p:txBody>
      </p:sp>
      <p:sp>
        <p:nvSpPr>
          <p:cNvPr id="19" name="Rectangle 18"/>
          <p:cNvSpPr/>
          <p:nvPr/>
        </p:nvSpPr>
        <p:spPr>
          <a:xfrm>
            <a:off x="10449600" y="-7233"/>
            <a:ext cx="1742400" cy="360000"/>
          </a:xfrm>
          <a:prstGeom prst="rect">
            <a:avLst/>
          </a:prstGeom>
          <a:solidFill>
            <a:schemeClr val="bg1">
              <a:lumMod val="65000"/>
            </a:schemeClr>
          </a:solid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smtClean="0"/>
              <a:t>Conclusion</a:t>
            </a:r>
            <a:endParaRPr lang="en-GB" sz="1400" dirty="0"/>
          </a:p>
        </p:txBody>
      </p:sp>
      <p:sp>
        <p:nvSpPr>
          <p:cNvPr id="20" name="Rectangle 19"/>
          <p:cNvSpPr/>
          <p:nvPr/>
        </p:nvSpPr>
        <p:spPr>
          <a:xfrm>
            <a:off x="0" y="-9331"/>
            <a:ext cx="2030400" cy="360000"/>
          </a:xfrm>
          <a:prstGeom prst="rect">
            <a:avLst/>
          </a:prstGeom>
          <a:solidFill>
            <a:schemeClr val="bg1">
              <a:lumMod val="65000"/>
            </a:schemeClr>
          </a:solid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smtClean="0"/>
              <a:t>Introduction</a:t>
            </a:r>
            <a:endParaRPr lang="en-GB" sz="1400" dirty="0"/>
          </a:p>
        </p:txBody>
      </p:sp>
      <p:sp>
        <p:nvSpPr>
          <p:cNvPr id="21" name="Rectangle 20"/>
          <p:cNvSpPr/>
          <p:nvPr/>
        </p:nvSpPr>
        <p:spPr>
          <a:xfrm>
            <a:off x="2028000" y="-9331"/>
            <a:ext cx="2030400" cy="360000"/>
          </a:xfrm>
          <a:prstGeom prst="rect">
            <a:avLst/>
          </a:prstGeom>
          <a:solidFill>
            <a:schemeClr val="tx1"/>
          </a:solid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smtClean="0"/>
              <a:t>Case Objectives</a:t>
            </a:r>
            <a:endParaRPr lang="en-GB" sz="1400" dirty="0"/>
          </a:p>
        </p:txBody>
      </p:sp>
      <p:sp>
        <p:nvSpPr>
          <p:cNvPr id="22" name="Rectangle 21"/>
          <p:cNvSpPr/>
          <p:nvPr/>
        </p:nvSpPr>
        <p:spPr>
          <a:xfrm>
            <a:off x="4056000" y="-9430"/>
            <a:ext cx="2030400" cy="360000"/>
          </a:xfrm>
          <a:prstGeom prst="rect">
            <a:avLst/>
          </a:prstGeom>
          <a:solidFill>
            <a:schemeClr val="bg1">
              <a:lumMod val="65000"/>
            </a:schemeClr>
          </a:solid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t>Clear </a:t>
            </a:r>
            <a:r>
              <a:rPr lang="en-GB" sz="1400" dirty="0" smtClean="0"/>
              <a:t>Ideas</a:t>
            </a:r>
            <a:endParaRPr lang="en-GB" sz="1400" dirty="0"/>
          </a:p>
        </p:txBody>
      </p:sp>
      <p:sp>
        <p:nvSpPr>
          <p:cNvPr id="23" name="Rectangle 22"/>
          <p:cNvSpPr/>
          <p:nvPr/>
        </p:nvSpPr>
        <p:spPr>
          <a:xfrm>
            <a:off x="6096000" y="-5888"/>
            <a:ext cx="2030400" cy="360000"/>
          </a:xfrm>
          <a:prstGeom prst="rect">
            <a:avLst/>
          </a:prstGeom>
          <a:solidFill>
            <a:schemeClr val="bg1">
              <a:lumMod val="65000"/>
            </a:schemeClr>
          </a:solid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smtClean="0"/>
              <a:t>Appraisal</a:t>
            </a:r>
            <a:endParaRPr lang="en-GB" sz="1400" dirty="0"/>
          </a:p>
        </p:txBody>
      </p:sp>
      <p:sp>
        <p:nvSpPr>
          <p:cNvPr id="24" name="Rectangle 23"/>
          <p:cNvSpPr/>
          <p:nvPr/>
        </p:nvSpPr>
        <p:spPr>
          <a:xfrm>
            <a:off x="8136000" y="-9430"/>
            <a:ext cx="2030400" cy="360000"/>
          </a:xfrm>
          <a:prstGeom prst="rect">
            <a:avLst/>
          </a:prstGeom>
          <a:solidFill>
            <a:schemeClr val="bg1">
              <a:lumMod val="65000"/>
            </a:schemeClr>
          </a:solid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smtClean="0"/>
              <a:t>Recommendation</a:t>
            </a:r>
            <a:endParaRPr lang="en-GB" sz="1400" dirty="0"/>
          </a:p>
        </p:txBody>
      </p:sp>
      <p:sp>
        <p:nvSpPr>
          <p:cNvPr id="26" name="Rectangle 25"/>
          <p:cNvSpPr/>
          <p:nvPr/>
        </p:nvSpPr>
        <p:spPr>
          <a:xfrm>
            <a:off x="10164000" y="-13325"/>
            <a:ext cx="2030400" cy="360000"/>
          </a:xfrm>
          <a:prstGeom prst="rect">
            <a:avLst/>
          </a:prstGeom>
          <a:solidFill>
            <a:schemeClr val="bg1">
              <a:lumMod val="65000"/>
            </a:schemeClr>
          </a:solid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smtClean="0"/>
              <a:t>Conclusion</a:t>
            </a:r>
            <a:endParaRPr lang="en-GB" sz="1400" dirty="0"/>
          </a:p>
        </p:txBody>
      </p:sp>
    </p:spTree>
    <p:extLst>
      <p:ext uri="{BB962C8B-B14F-4D97-AF65-F5344CB8AC3E}">
        <p14:creationId xmlns:p14="http://schemas.microsoft.com/office/powerpoint/2010/main" val="317233310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654E61E-E8FC-4239-896F-568DEA9AA50D}" type="slidenum">
              <a:rPr lang="en-GB" smtClean="0"/>
              <a:pPr/>
              <a:t>4</a:t>
            </a:fld>
            <a:endParaRPr lang="en-GB" dirty="0"/>
          </a:p>
        </p:txBody>
      </p:sp>
      <p:sp>
        <p:nvSpPr>
          <p:cNvPr id="3" name="TextBox 2"/>
          <p:cNvSpPr txBox="1"/>
          <p:nvPr/>
        </p:nvSpPr>
        <p:spPr>
          <a:xfrm>
            <a:off x="1228899" y="361960"/>
            <a:ext cx="8829675" cy="707886"/>
          </a:xfrm>
          <a:prstGeom prst="rect">
            <a:avLst/>
          </a:prstGeom>
          <a:noFill/>
        </p:spPr>
        <p:txBody>
          <a:bodyPr wrap="square" rtlCol="0">
            <a:spAutoFit/>
          </a:bodyPr>
          <a:lstStyle/>
          <a:p>
            <a:r>
              <a:rPr lang="en-GB" sz="4000" dirty="0" smtClean="0">
                <a:latin typeface="+mj-lt"/>
              </a:rPr>
              <a:t>LMS System Research</a:t>
            </a:r>
            <a:endParaRPr lang="en-GB" sz="3600" dirty="0">
              <a:latin typeface="+mj-lt"/>
            </a:endParaRPr>
          </a:p>
        </p:txBody>
      </p:sp>
      <p:sp>
        <p:nvSpPr>
          <p:cNvPr id="4" name="TextBox 3"/>
          <p:cNvSpPr txBox="1"/>
          <p:nvPr/>
        </p:nvSpPr>
        <p:spPr>
          <a:xfrm>
            <a:off x="503851" y="1222310"/>
            <a:ext cx="6204857" cy="4025717"/>
          </a:xfrm>
          <a:prstGeom prst="rect">
            <a:avLst/>
          </a:prstGeom>
          <a:noFill/>
        </p:spPr>
        <p:txBody>
          <a:bodyPr wrap="square" rtlCol="0">
            <a:spAutoFit/>
          </a:bodyPr>
          <a:lstStyle/>
          <a:p>
            <a:pPr marL="285750" indent="-285750">
              <a:lnSpc>
                <a:spcPct val="120000"/>
              </a:lnSpc>
              <a:buFont typeface="Arial" panose="020B0604020202020204" pitchFamily="34" charset="0"/>
              <a:buChar char="•"/>
            </a:pPr>
            <a:r>
              <a:rPr lang="en-GB" dirty="0" smtClean="0"/>
              <a:t>E-learning environments can have potential added learning benefits and can improve students' and educators' self-regulation skills, in particular their metacognitive skills.</a:t>
            </a:r>
          </a:p>
          <a:p>
            <a:pPr>
              <a:lnSpc>
                <a:spcPct val="120000"/>
              </a:lnSpc>
            </a:pPr>
            <a:endParaRPr lang="en-GB" dirty="0" smtClean="0"/>
          </a:p>
          <a:p>
            <a:pPr marL="285750" indent="-285750">
              <a:lnSpc>
                <a:spcPct val="120000"/>
              </a:lnSpc>
              <a:buFont typeface="Arial" panose="020B0604020202020204" pitchFamily="34" charset="0"/>
              <a:buChar char="•"/>
            </a:pPr>
            <a:r>
              <a:rPr lang="en-GB" dirty="0" smtClean="0"/>
              <a:t>Encourage the application of learners' metacognitive skills by prompting learners to plan, attend to relevant content, and monitor and evaluate their learning.</a:t>
            </a:r>
          </a:p>
          <a:p>
            <a:pPr>
              <a:lnSpc>
                <a:spcPct val="120000"/>
              </a:lnSpc>
            </a:pPr>
            <a:endParaRPr lang="en-GB" dirty="0" smtClean="0"/>
          </a:p>
          <a:p>
            <a:pPr marL="285750" indent="-285750">
              <a:lnSpc>
                <a:spcPct val="120000"/>
              </a:lnSpc>
              <a:buFont typeface="Arial" panose="020B0604020202020204" pitchFamily="34" charset="0"/>
              <a:buChar char="•"/>
            </a:pPr>
            <a:r>
              <a:rPr lang="en-GB" dirty="0" smtClean="0"/>
              <a:t>LMS incorporates features and functionalities that can provide extensive scaffolding to learners and support them in becoming self-regulated learners.</a:t>
            </a:r>
          </a:p>
          <a:p>
            <a:endParaRPr lang="en-GB" dirty="0"/>
          </a:p>
        </p:txBody>
      </p:sp>
      <p:sp>
        <p:nvSpPr>
          <p:cNvPr id="13" name="TextBox 12"/>
          <p:cNvSpPr txBox="1"/>
          <p:nvPr/>
        </p:nvSpPr>
        <p:spPr>
          <a:xfrm>
            <a:off x="6844004" y="1222310"/>
            <a:ext cx="5157496" cy="3693319"/>
          </a:xfrm>
          <a:prstGeom prst="rect">
            <a:avLst/>
          </a:prstGeom>
          <a:noFill/>
        </p:spPr>
        <p:txBody>
          <a:bodyPr wrap="square" rtlCol="0">
            <a:spAutoFit/>
          </a:bodyPr>
          <a:lstStyle/>
          <a:p>
            <a:pPr marL="285750" indent="-285750">
              <a:buClrTx/>
              <a:buFont typeface="Arial" panose="020B0604020202020204" pitchFamily="34" charset="0"/>
              <a:buChar char="•"/>
            </a:pPr>
            <a:r>
              <a:rPr lang="en-GB" dirty="0"/>
              <a:t>Centralize and automate administration</a:t>
            </a:r>
            <a:r>
              <a:rPr lang="en-GB" dirty="0" smtClean="0"/>
              <a:t>.</a:t>
            </a:r>
          </a:p>
          <a:p>
            <a:pPr>
              <a:buClrTx/>
            </a:pPr>
            <a:endParaRPr lang="en-GB" dirty="0"/>
          </a:p>
          <a:p>
            <a:pPr marL="285750" indent="-285750">
              <a:buClrTx/>
              <a:buFont typeface="Arial" panose="020B0604020202020204" pitchFamily="34" charset="0"/>
              <a:buChar char="•"/>
            </a:pPr>
            <a:r>
              <a:rPr lang="en-GB" dirty="0"/>
              <a:t>Use self-service and self-guided services</a:t>
            </a:r>
            <a:r>
              <a:rPr lang="en-GB" dirty="0" smtClean="0"/>
              <a:t>.</a:t>
            </a:r>
          </a:p>
          <a:p>
            <a:pPr>
              <a:buClrTx/>
            </a:pPr>
            <a:endParaRPr lang="en-GB" dirty="0"/>
          </a:p>
          <a:p>
            <a:pPr marL="285750" indent="-285750">
              <a:buClrTx/>
              <a:buFont typeface="Arial" panose="020B0604020202020204" pitchFamily="34" charset="0"/>
              <a:buChar char="•"/>
            </a:pPr>
            <a:r>
              <a:rPr lang="en-GB" dirty="0"/>
              <a:t>Assemble and deliver learning content </a:t>
            </a:r>
            <a:r>
              <a:rPr lang="en-GB" dirty="0" smtClean="0"/>
              <a:t>rapidly</a:t>
            </a:r>
          </a:p>
          <a:p>
            <a:pPr>
              <a:buClrTx/>
            </a:pPr>
            <a:endParaRPr lang="en-GB" dirty="0"/>
          </a:p>
          <a:p>
            <a:pPr marL="285750" indent="-285750">
              <a:buClrTx/>
              <a:buFont typeface="Arial" panose="020B0604020202020204" pitchFamily="34" charset="0"/>
              <a:buChar char="•"/>
            </a:pPr>
            <a:r>
              <a:rPr lang="en-GB" dirty="0"/>
              <a:t>Consolidate training initiatives on a scalable Web-based platform</a:t>
            </a:r>
            <a:r>
              <a:rPr lang="en-GB" dirty="0" smtClean="0"/>
              <a:t>.</a:t>
            </a:r>
          </a:p>
          <a:p>
            <a:pPr>
              <a:buClrTx/>
            </a:pPr>
            <a:endParaRPr lang="en-GB" dirty="0"/>
          </a:p>
          <a:p>
            <a:pPr marL="285750" indent="-285750">
              <a:buClrTx/>
              <a:buFont typeface="Arial" panose="020B0604020202020204" pitchFamily="34" charset="0"/>
              <a:buChar char="•"/>
            </a:pPr>
            <a:r>
              <a:rPr lang="en-GB" dirty="0"/>
              <a:t>Support portability and standards</a:t>
            </a:r>
            <a:r>
              <a:rPr lang="en-GB" dirty="0" smtClean="0"/>
              <a:t>.</a:t>
            </a:r>
          </a:p>
          <a:p>
            <a:pPr>
              <a:buClrTx/>
            </a:pPr>
            <a:endParaRPr lang="en-GB" dirty="0"/>
          </a:p>
          <a:p>
            <a:pPr marL="285750" indent="-285750">
              <a:buClrTx/>
              <a:buFont typeface="Arial" panose="020B0604020202020204" pitchFamily="34" charset="0"/>
              <a:buChar char="•"/>
            </a:pPr>
            <a:r>
              <a:rPr lang="en-GB" dirty="0"/>
              <a:t>Personalize content and enable knowledge reuse.</a:t>
            </a:r>
          </a:p>
          <a:p>
            <a:r>
              <a:rPr lang="en-GB" dirty="0" smtClean="0"/>
              <a:t> 	</a:t>
            </a:r>
            <a:endParaRPr lang="en-GB" dirty="0"/>
          </a:p>
        </p:txBody>
      </p:sp>
      <p:sp>
        <p:nvSpPr>
          <p:cNvPr id="5" name="TextBox 4"/>
          <p:cNvSpPr txBox="1"/>
          <p:nvPr/>
        </p:nvSpPr>
        <p:spPr>
          <a:xfrm>
            <a:off x="4615036" y="4915629"/>
            <a:ext cx="2057400" cy="276999"/>
          </a:xfrm>
          <a:prstGeom prst="rect">
            <a:avLst/>
          </a:prstGeom>
          <a:noFill/>
        </p:spPr>
        <p:txBody>
          <a:bodyPr wrap="square" rtlCol="0">
            <a:spAutoFit/>
          </a:bodyPr>
          <a:lstStyle/>
          <a:p>
            <a:r>
              <a:rPr lang="en-GB" sz="1200" dirty="0">
                <a:latin typeface="Arial" panose="020B0604020202020204" pitchFamily="34" charset="0"/>
                <a:cs typeface="Arial" panose="020B0604020202020204" pitchFamily="34" charset="0"/>
              </a:rPr>
              <a:t>(Dias &amp; Diniz, 2014)</a:t>
            </a:r>
            <a:endParaRPr lang="en-GB" sz="1200" dirty="0"/>
          </a:p>
        </p:txBody>
      </p:sp>
      <p:sp>
        <p:nvSpPr>
          <p:cNvPr id="14" name="TextBox 13"/>
          <p:cNvSpPr txBox="1"/>
          <p:nvPr/>
        </p:nvSpPr>
        <p:spPr>
          <a:xfrm>
            <a:off x="10134600" y="4915628"/>
            <a:ext cx="2057400" cy="276999"/>
          </a:xfrm>
          <a:prstGeom prst="rect">
            <a:avLst/>
          </a:prstGeom>
          <a:noFill/>
        </p:spPr>
        <p:txBody>
          <a:bodyPr wrap="square" rtlCol="0">
            <a:spAutoFit/>
          </a:bodyPr>
          <a:lstStyle/>
          <a:p>
            <a:r>
              <a:rPr lang="en-GB" sz="1200" dirty="0" smtClean="0">
                <a:latin typeface="Arial" panose="020B0604020202020204" pitchFamily="34" charset="0"/>
                <a:cs typeface="Arial" panose="020B0604020202020204" pitchFamily="34" charset="0"/>
              </a:rPr>
              <a:t>(</a:t>
            </a:r>
            <a:r>
              <a:rPr lang="en-GB" sz="1200" dirty="0" smtClean="0">
                <a:latin typeface="Arial" panose="020B0604020202020204" pitchFamily="34" charset="0"/>
                <a:cs typeface="Arial" panose="020B0604020202020204" pitchFamily="34" charset="0"/>
              </a:rPr>
              <a:t>Sclater</a:t>
            </a:r>
            <a:r>
              <a:rPr lang="en-GB" sz="1200" dirty="0" smtClean="0">
                <a:latin typeface="Arial" panose="020B0604020202020204" pitchFamily="34" charset="0"/>
                <a:cs typeface="Arial" panose="020B0604020202020204" pitchFamily="34" charset="0"/>
              </a:rPr>
              <a:t>, 2008)</a:t>
            </a:r>
            <a:endParaRPr lang="en-GB" sz="1200" dirty="0"/>
          </a:p>
        </p:txBody>
      </p:sp>
      <p:sp>
        <p:nvSpPr>
          <p:cNvPr id="15" name="Rectangle 14"/>
          <p:cNvSpPr/>
          <p:nvPr/>
        </p:nvSpPr>
        <p:spPr>
          <a:xfrm>
            <a:off x="0" y="-9331"/>
            <a:ext cx="1742400" cy="360000"/>
          </a:xfrm>
          <a:prstGeom prst="rect">
            <a:avLst/>
          </a:prstGeom>
          <a:solidFill>
            <a:schemeClr val="bg1">
              <a:lumMod val="65000"/>
            </a:schemeClr>
          </a:solid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smtClean="0"/>
              <a:t>Introduction</a:t>
            </a:r>
            <a:endParaRPr lang="en-GB" sz="1400" dirty="0"/>
          </a:p>
        </p:txBody>
      </p:sp>
      <p:sp>
        <p:nvSpPr>
          <p:cNvPr id="16" name="Rectangle 15"/>
          <p:cNvSpPr/>
          <p:nvPr/>
        </p:nvSpPr>
        <p:spPr>
          <a:xfrm>
            <a:off x="1742400" y="-9331"/>
            <a:ext cx="1742400" cy="360000"/>
          </a:xfrm>
          <a:prstGeom prst="rect">
            <a:avLst/>
          </a:prstGeom>
          <a:solidFill>
            <a:schemeClr val="tx1"/>
          </a:solid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smtClean="0"/>
              <a:t>Case Objectives</a:t>
            </a:r>
            <a:endParaRPr lang="en-GB" sz="1400" dirty="0"/>
          </a:p>
        </p:txBody>
      </p:sp>
      <p:sp>
        <p:nvSpPr>
          <p:cNvPr id="17" name="Rectangle 16"/>
          <p:cNvSpPr/>
          <p:nvPr/>
        </p:nvSpPr>
        <p:spPr>
          <a:xfrm>
            <a:off x="3484800" y="-9331"/>
            <a:ext cx="1742400" cy="360000"/>
          </a:xfrm>
          <a:prstGeom prst="rect">
            <a:avLst/>
          </a:prstGeom>
          <a:solidFill>
            <a:schemeClr val="bg1">
              <a:lumMod val="65000"/>
            </a:schemeClr>
          </a:solid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smtClean="0"/>
              <a:t>Research</a:t>
            </a:r>
            <a:endParaRPr lang="en-GB" sz="1400" dirty="0"/>
          </a:p>
        </p:txBody>
      </p:sp>
      <p:sp>
        <p:nvSpPr>
          <p:cNvPr id="18" name="Rectangle 17"/>
          <p:cNvSpPr/>
          <p:nvPr/>
        </p:nvSpPr>
        <p:spPr>
          <a:xfrm>
            <a:off x="5227200" y="-5463"/>
            <a:ext cx="1742400" cy="360000"/>
          </a:xfrm>
          <a:prstGeom prst="rect">
            <a:avLst/>
          </a:prstGeom>
          <a:solidFill>
            <a:schemeClr val="bg1">
              <a:lumMod val="65000"/>
            </a:schemeClr>
          </a:solid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smtClean="0"/>
              <a:t>Clear Ideas</a:t>
            </a:r>
            <a:endParaRPr lang="en-GB" sz="1400" dirty="0"/>
          </a:p>
        </p:txBody>
      </p:sp>
      <p:sp>
        <p:nvSpPr>
          <p:cNvPr id="19" name="Rectangle 18"/>
          <p:cNvSpPr/>
          <p:nvPr/>
        </p:nvSpPr>
        <p:spPr>
          <a:xfrm>
            <a:off x="6969600" y="-5463"/>
            <a:ext cx="1742400" cy="360000"/>
          </a:xfrm>
          <a:prstGeom prst="rect">
            <a:avLst/>
          </a:prstGeom>
          <a:solidFill>
            <a:schemeClr val="bg1">
              <a:lumMod val="65000"/>
            </a:schemeClr>
          </a:solid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smtClean="0"/>
              <a:t>VISA Appraisal</a:t>
            </a:r>
            <a:endParaRPr lang="en-GB" sz="1400" dirty="0"/>
          </a:p>
        </p:txBody>
      </p:sp>
      <p:sp>
        <p:nvSpPr>
          <p:cNvPr id="20" name="Rectangle 19"/>
          <p:cNvSpPr/>
          <p:nvPr/>
        </p:nvSpPr>
        <p:spPr>
          <a:xfrm>
            <a:off x="8712000" y="-6348"/>
            <a:ext cx="1742400" cy="360000"/>
          </a:xfrm>
          <a:prstGeom prst="rect">
            <a:avLst/>
          </a:prstGeom>
          <a:solidFill>
            <a:schemeClr val="bg1">
              <a:lumMod val="65000"/>
            </a:schemeClr>
          </a:solid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smtClean="0"/>
              <a:t>Recommendation</a:t>
            </a:r>
            <a:endParaRPr lang="en-GB" sz="1400" dirty="0"/>
          </a:p>
        </p:txBody>
      </p:sp>
      <p:sp>
        <p:nvSpPr>
          <p:cNvPr id="21" name="Rectangle 20"/>
          <p:cNvSpPr/>
          <p:nvPr/>
        </p:nvSpPr>
        <p:spPr>
          <a:xfrm>
            <a:off x="10449600" y="-7233"/>
            <a:ext cx="1742400" cy="360000"/>
          </a:xfrm>
          <a:prstGeom prst="rect">
            <a:avLst/>
          </a:prstGeom>
          <a:solidFill>
            <a:schemeClr val="bg1">
              <a:lumMod val="65000"/>
            </a:schemeClr>
          </a:solid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smtClean="0"/>
              <a:t>Conclusion</a:t>
            </a:r>
            <a:endParaRPr lang="en-GB" sz="1400" dirty="0"/>
          </a:p>
        </p:txBody>
      </p:sp>
      <p:sp>
        <p:nvSpPr>
          <p:cNvPr id="22" name="Rectangle 21"/>
          <p:cNvSpPr/>
          <p:nvPr/>
        </p:nvSpPr>
        <p:spPr>
          <a:xfrm>
            <a:off x="0" y="-9331"/>
            <a:ext cx="1742400" cy="360000"/>
          </a:xfrm>
          <a:prstGeom prst="rect">
            <a:avLst/>
          </a:prstGeom>
          <a:solidFill>
            <a:schemeClr val="bg1">
              <a:lumMod val="65000"/>
            </a:schemeClr>
          </a:solid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smtClean="0"/>
              <a:t>Introduction</a:t>
            </a:r>
            <a:endParaRPr lang="en-GB" sz="1400" dirty="0"/>
          </a:p>
        </p:txBody>
      </p:sp>
      <p:sp>
        <p:nvSpPr>
          <p:cNvPr id="23" name="Rectangle 22"/>
          <p:cNvSpPr/>
          <p:nvPr/>
        </p:nvSpPr>
        <p:spPr>
          <a:xfrm>
            <a:off x="1742400" y="-9331"/>
            <a:ext cx="1742400" cy="360000"/>
          </a:xfrm>
          <a:prstGeom prst="rect">
            <a:avLst/>
          </a:prstGeom>
          <a:solidFill>
            <a:schemeClr val="bg1">
              <a:lumMod val="65000"/>
            </a:schemeClr>
          </a:solid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smtClean="0"/>
              <a:t>Case Objectives</a:t>
            </a:r>
            <a:endParaRPr lang="en-GB" sz="1400" dirty="0"/>
          </a:p>
        </p:txBody>
      </p:sp>
      <p:sp>
        <p:nvSpPr>
          <p:cNvPr id="24" name="Rectangle 23"/>
          <p:cNvSpPr/>
          <p:nvPr/>
        </p:nvSpPr>
        <p:spPr>
          <a:xfrm>
            <a:off x="3484800" y="-9331"/>
            <a:ext cx="1742400" cy="360000"/>
          </a:xfrm>
          <a:prstGeom prst="rect">
            <a:avLst/>
          </a:prstGeom>
          <a:solidFill>
            <a:schemeClr val="bg1">
              <a:lumMod val="65000"/>
            </a:schemeClr>
          </a:solid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smtClean="0"/>
              <a:t>Research</a:t>
            </a:r>
            <a:endParaRPr lang="en-GB" sz="1400" dirty="0"/>
          </a:p>
        </p:txBody>
      </p:sp>
      <p:sp>
        <p:nvSpPr>
          <p:cNvPr id="25" name="Rectangle 24"/>
          <p:cNvSpPr/>
          <p:nvPr/>
        </p:nvSpPr>
        <p:spPr>
          <a:xfrm>
            <a:off x="5227200" y="-5463"/>
            <a:ext cx="1742400" cy="360000"/>
          </a:xfrm>
          <a:prstGeom prst="rect">
            <a:avLst/>
          </a:prstGeom>
          <a:solidFill>
            <a:schemeClr val="tx1"/>
          </a:solid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t>Clear </a:t>
            </a:r>
            <a:r>
              <a:rPr lang="en-GB" sz="1400" dirty="0" smtClean="0"/>
              <a:t>Ideas</a:t>
            </a:r>
            <a:endParaRPr lang="en-GB" sz="1400" dirty="0"/>
          </a:p>
        </p:txBody>
      </p:sp>
      <p:sp>
        <p:nvSpPr>
          <p:cNvPr id="26" name="Rectangle 25"/>
          <p:cNvSpPr/>
          <p:nvPr/>
        </p:nvSpPr>
        <p:spPr>
          <a:xfrm>
            <a:off x="6969600" y="-5463"/>
            <a:ext cx="1742400" cy="360000"/>
          </a:xfrm>
          <a:prstGeom prst="rect">
            <a:avLst/>
          </a:prstGeom>
          <a:solidFill>
            <a:schemeClr val="bg1">
              <a:lumMod val="65000"/>
            </a:schemeClr>
          </a:solid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smtClean="0"/>
              <a:t>Appraisal</a:t>
            </a:r>
            <a:endParaRPr lang="en-GB" sz="1400" dirty="0"/>
          </a:p>
        </p:txBody>
      </p:sp>
      <p:sp>
        <p:nvSpPr>
          <p:cNvPr id="27" name="Rectangle 26"/>
          <p:cNvSpPr/>
          <p:nvPr/>
        </p:nvSpPr>
        <p:spPr>
          <a:xfrm>
            <a:off x="8712000" y="-6348"/>
            <a:ext cx="1742400" cy="360000"/>
          </a:xfrm>
          <a:prstGeom prst="rect">
            <a:avLst/>
          </a:prstGeom>
          <a:solidFill>
            <a:schemeClr val="bg1">
              <a:lumMod val="65000"/>
            </a:schemeClr>
          </a:solid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smtClean="0"/>
              <a:t>Recommendation</a:t>
            </a:r>
            <a:endParaRPr lang="en-GB" sz="1400" dirty="0"/>
          </a:p>
        </p:txBody>
      </p:sp>
      <p:sp>
        <p:nvSpPr>
          <p:cNvPr id="28" name="Rectangle 27"/>
          <p:cNvSpPr/>
          <p:nvPr/>
        </p:nvSpPr>
        <p:spPr>
          <a:xfrm>
            <a:off x="10449600" y="-7233"/>
            <a:ext cx="1742400" cy="360000"/>
          </a:xfrm>
          <a:prstGeom prst="rect">
            <a:avLst/>
          </a:prstGeom>
          <a:solidFill>
            <a:schemeClr val="bg1">
              <a:lumMod val="65000"/>
            </a:schemeClr>
          </a:solid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smtClean="0"/>
              <a:t>Conclusion</a:t>
            </a:r>
            <a:endParaRPr lang="en-GB" sz="1400" dirty="0"/>
          </a:p>
        </p:txBody>
      </p:sp>
      <p:sp>
        <p:nvSpPr>
          <p:cNvPr id="29" name="Rectangle 28"/>
          <p:cNvSpPr/>
          <p:nvPr/>
        </p:nvSpPr>
        <p:spPr>
          <a:xfrm>
            <a:off x="0" y="-9331"/>
            <a:ext cx="2030400" cy="360000"/>
          </a:xfrm>
          <a:prstGeom prst="rect">
            <a:avLst/>
          </a:prstGeom>
          <a:solidFill>
            <a:schemeClr val="bg1">
              <a:lumMod val="65000"/>
            </a:schemeClr>
          </a:solid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smtClean="0"/>
              <a:t>Introduction</a:t>
            </a:r>
            <a:endParaRPr lang="en-GB" sz="1400" dirty="0"/>
          </a:p>
        </p:txBody>
      </p:sp>
      <p:sp>
        <p:nvSpPr>
          <p:cNvPr id="30" name="Rectangle 29"/>
          <p:cNvSpPr/>
          <p:nvPr/>
        </p:nvSpPr>
        <p:spPr>
          <a:xfrm>
            <a:off x="2028000" y="-9331"/>
            <a:ext cx="2030400" cy="360000"/>
          </a:xfrm>
          <a:prstGeom prst="rect">
            <a:avLst/>
          </a:prstGeom>
          <a:solidFill>
            <a:schemeClr val="bg1">
              <a:lumMod val="65000"/>
            </a:schemeClr>
          </a:solid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smtClean="0"/>
              <a:t>Case Objectives</a:t>
            </a:r>
            <a:endParaRPr lang="en-GB" sz="1400" dirty="0"/>
          </a:p>
        </p:txBody>
      </p:sp>
      <p:sp>
        <p:nvSpPr>
          <p:cNvPr id="31" name="Rectangle 30"/>
          <p:cNvSpPr/>
          <p:nvPr/>
        </p:nvSpPr>
        <p:spPr>
          <a:xfrm>
            <a:off x="4056000" y="-9430"/>
            <a:ext cx="2030400" cy="360000"/>
          </a:xfrm>
          <a:prstGeom prst="rect">
            <a:avLst/>
          </a:prstGeom>
          <a:solidFill>
            <a:schemeClr val="tx1"/>
          </a:solid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t>Clear </a:t>
            </a:r>
            <a:r>
              <a:rPr lang="en-GB" sz="1400" dirty="0" smtClean="0"/>
              <a:t>Ideas</a:t>
            </a:r>
            <a:endParaRPr lang="en-GB" sz="1400" dirty="0"/>
          </a:p>
        </p:txBody>
      </p:sp>
      <p:sp>
        <p:nvSpPr>
          <p:cNvPr id="32" name="Rectangle 31"/>
          <p:cNvSpPr/>
          <p:nvPr/>
        </p:nvSpPr>
        <p:spPr>
          <a:xfrm>
            <a:off x="6096000" y="-5888"/>
            <a:ext cx="2030400" cy="360000"/>
          </a:xfrm>
          <a:prstGeom prst="rect">
            <a:avLst/>
          </a:prstGeom>
          <a:solidFill>
            <a:schemeClr val="bg1">
              <a:lumMod val="65000"/>
            </a:schemeClr>
          </a:solid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smtClean="0"/>
              <a:t>Appraisal</a:t>
            </a:r>
            <a:endParaRPr lang="en-GB" sz="1400" dirty="0"/>
          </a:p>
        </p:txBody>
      </p:sp>
      <p:sp>
        <p:nvSpPr>
          <p:cNvPr id="33" name="Rectangle 32"/>
          <p:cNvSpPr/>
          <p:nvPr/>
        </p:nvSpPr>
        <p:spPr>
          <a:xfrm>
            <a:off x="8136000" y="-9430"/>
            <a:ext cx="2030400" cy="360000"/>
          </a:xfrm>
          <a:prstGeom prst="rect">
            <a:avLst/>
          </a:prstGeom>
          <a:solidFill>
            <a:schemeClr val="bg1">
              <a:lumMod val="65000"/>
            </a:schemeClr>
          </a:solid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smtClean="0"/>
              <a:t>Recommendation</a:t>
            </a:r>
            <a:endParaRPr lang="en-GB" sz="1400" dirty="0"/>
          </a:p>
        </p:txBody>
      </p:sp>
      <p:sp>
        <p:nvSpPr>
          <p:cNvPr id="34" name="Rectangle 33"/>
          <p:cNvSpPr/>
          <p:nvPr/>
        </p:nvSpPr>
        <p:spPr>
          <a:xfrm>
            <a:off x="10164000" y="-13325"/>
            <a:ext cx="2030400" cy="360000"/>
          </a:xfrm>
          <a:prstGeom prst="rect">
            <a:avLst/>
          </a:prstGeom>
          <a:solidFill>
            <a:schemeClr val="bg1">
              <a:lumMod val="65000"/>
            </a:schemeClr>
          </a:solid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smtClean="0"/>
              <a:t>Conclusion</a:t>
            </a:r>
            <a:endParaRPr lang="en-GB" sz="1400" dirty="0"/>
          </a:p>
        </p:txBody>
      </p:sp>
    </p:spTree>
    <p:extLst>
      <p:ext uri="{BB962C8B-B14F-4D97-AF65-F5344CB8AC3E}">
        <p14:creationId xmlns:p14="http://schemas.microsoft.com/office/powerpoint/2010/main" val="19056273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654E61E-E8FC-4239-896F-568DEA9AA50D}" type="slidenum">
              <a:rPr lang="en-GB" smtClean="0"/>
              <a:pPr/>
              <a:t>5</a:t>
            </a:fld>
            <a:endParaRPr lang="en-GB" dirty="0"/>
          </a:p>
        </p:txBody>
      </p:sp>
      <p:sp>
        <p:nvSpPr>
          <p:cNvPr id="12" name="TextBox 11"/>
          <p:cNvSpPr txBox="1"/>
          <p:nvPr/>
        </p:nvSpPr>
        <p:spPr>
          <a:xfrm>
            <a:off x="1207795" y="318273"/>
            <a:ext cx="8829675" cy="707886"/>
          </a:xfrm>
          <a:prstGeom prst="rect">
            <a:avLst/>
          </a:prstGeom>
          <a:noFill/>
        </p:spPr>
        <p:txBody>
          <a:bodyPr wrap="square" rtlCol="0">
            <a:spAutoFit/>
          </a:bodyPr>
          <a:lstStyle/>
          <a:p>
            <a:r>
              <a:rPr lang="en-GB" sz="4000" dirty="0" smtClean="0">
                <a:latin typeface="+mj-lt"/>
              </a:rPr>
              <a:t>Attribute Tree</a:t>
            </a:r>
            <a:endParaRPr lang="en-GB" sz="3600" dirty="0">
              <a:latin typeface="+mj-lt"/>
            </a:endParaRPr>
          </a:p>
        </p:txBody>
      </p:sp>
      <p:sp>
        <p:nvSpPr>
          <p:cNvPr id="13" name="Oval 12"/>
          <p:cNvSpPr/>
          <p:nvPr/>
        </p:nvSpPr>
        <p:spPr>
          <a:xfrm>
            <a:off x="1093045" y="3305152"/>
            <a:ext cx="1464908" cy="560194"/>
          </a:xfrm>
          <a:prstGeom prst="ellipse">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900" dirty="0">
                <a:solidFill>
                  <a:schemeClr val="tx1"/>
                </a:solidFill>
              </a:rPr>
              <a:t>Ideal LMS for Higher Education</a:t>
            </a:r>
          </a:p>
        </p:txBody>
      </p:sp>
      <p:cxnSp>
        <p:nvCxnSpPr>
          <p:cNvPr id="14" name="Straight Connector 13"/>
          <p:cNvCxnSpPr>
            <a:stCxn id="41" idx="4"/>
            <a:endCxn id="48" idx="2"/>
          </p:cNvCxnSpPr>
          <p:nvPr/>
        </p:nvCxnSpPr>
        <p:spPr>
          <a:xfrm>
            <a:off x="3525686" y="5084104"/>
            <a:ext cx="1275102" cy="51159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24"/>
          <p:cNvCxnSpPr/>
          <p:nvPr/>
        </p:nvCxnSpPr>
        <p:spPr>
          <a:xfrm rot="16200000" flipH="1">
            <a:off x="5204424" y="3701638"/>
            <a:ext cx="191809" cy="2864717"/>
          </a:xfrm>
          <a:prstGeom prst="curvedConnector2">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a:stCxn id="41" idx="6"/>
            <a:endCxn id="57" idx="2"/>
          </p:cNvCxnSpPr>
          <p:nvPr/>
        </p:nvCxnSpPr>
        <p:spPr>
          <a:xfrm>
            <a:off x="4187307" y="4850390"/>
            <a:ext cx="613481" cy="556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a:stCxn id="41" idx="7"/>
            <a:endCxn id="56" idx="2"/>
          </p:cNvCxnSpPr>
          <p:nvPr/>
        </p:nvCxnSpPr>
        <p:spPr>
          <a:xfrm flipV="1">
            <a:off x="3993523" y="4517120"/>
            <a:ext cx="2683390" cy="16800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a:stCxn id="40" idx="4"/>
            <a:endCxn id="52" idx="2"/>
          </p:cNvCxnSpPr>
          <p:nvPr/>
        </p:nvCxnSpPr>
        <p:spPr>
          <a:xfrm>
            <a:off x="3505206" y="3818964"/>
            <a:ext cx="1298779" cy="44250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24"/>
          <p:cNvCxnSpPr/>
          <p:nvPr/>
        </p:nvCxnSpPr>
        <p:spPr>
          <a:xfrm rot="16200000" flipH="1">
            <a:off x="5204424" y="2422532"/>
            <a:ext cx="191809" cy="2864717"/>
          </a:xfrm>
          <a:prstGeom prst="curvedConnector2">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a:stCxn id="40" idx="6"/>
            <a:endCxn id="51" idx="2"/>
          </p:cNvCxnSpPr>
          <p:nvPr/>
        </p:nvCxnSpPr>
        <p:spPr>
          <a:xfrm>
            <a:off x="4078651" y="3585249"/>
            <a:ext cx="725333" cy="3055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a:stCxn id="40" idx="7"/>
            <a:endCxn id="55" idx="2"/>
          </p:cNvCxnSpPr>
          <p:nvPr/>
        </p:nvCxnSpPr>
        <p:spPr>
          <a:xfrm flipV="1">
            <a:off x="3910693" y="3241019"/>
            <a:ext cx="2796843" cy="17896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a:stCxn id="39" idx="4"/>
            <a:endCxn id="46" idx="2"/>
          </p:cNvCxnSpPr>
          <p:nvPr/>
        </p:nvCxnSpPr>
        <p:spPr>
          <a:xfrm>
            <a:off x="3465760" y="2373564"/>
            <a:ext cx="1418081" cy="56017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4"/>
          <p:cNvCxnSpPr>
            <a:stCxn id="39" idx="5"/>
            <a:endCxn id="50" idx="2"/>
          </p:cNvCxnSpPr>
          <p:nvPr/>
        </p:nvCxnSpPr>
        <p:spPr>
          <a:xfrm rot="16200000" flipH="1">
            <a:off x="5140976" y="1035382"/>
            <a:ext cx="336391" cy="2875846"/>
          </a:xfrm>
          <a:prstGeom prst="curvedConnector2">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a:stCxn id="39" idx="6"/>
            <a:endCxn id="49" idx="2"/>
          </p:cNvCxnSpPr>
          <p:nvPr/>
        </p:nvCxnSpPr>
        <p:spPr>
          <a:xfrm>
            <a:off x="4039206" y="2139849"/>
            <a:ext cx="768738" cy="13017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a:stCxn id="39" idx="7"/>
            <a:endCxn id="47" idx="2"/>
          </p:cNvCxnSpPr>
          <p:nvPr/>
        </p:nvCxnSpPr>
        <p:spPr>
          <a:xfrm flipV="1">
            <a:off x="3871248" y="1667263"/>
            <a:ext cx="840632" cy="30732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a:stCxn id="13" idx="5"/>
            <a:endCxn id="41" idx="2"/>
          </p:cNvCxnSpPr>
          <p:nvPr/>
        </p:nvCxnSpPr>
        <p:spPr>
          <a:xfrm>
            <a:off x="2343422" y="3783307"/>
            <a:ext cx="520643" cy="106708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a:stCxn id="13" idx="6"/>
            <a:endCxn id="40" idx="2"/>
          </p:cNvCxnSpPr>
          <p:nvPr/>
        </p:nvCxnSpPr>
        <p:spPr>
          <a:xfrm>
            <a:off x="2557953" y="3585249"/>
            <a:ext cx="37380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a:stCxn id="13" idx="7"/>
            <a:endCxn id="39" idx="2"/>
          </p:cNvCxnSpPr>
          <p:nvPr/>
        </p:nvCxnSpPr>
        <p:spPr>
          <a:xfrm flipV="1">
            <a:off x="2343422" y="2139849"/>
            <a:ext cx="548893" cy="124734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1237469" y="1199246"/>
            <a:ext cx="1159969" cy="246221"/>
          </a:xfrm>
          <a:prstGeom prst="rect">
            <a:avLst/>
          </a:prstGeom>
          <a:solidFill>
            <a:schemeClr val="bg1"/>
          </a:solidFill>
          <a:ln>
            <a:solidFill>
              <a:schemeClr val="tx1"/>
            </a:solidFill>
          </a:ln>
        </p:spPr>
        <p:txBody>
          <a:bodyPr wrap="square" rtlCol="0">
            <a:spAutoFit/>
          </a:bodyPr>
          <a:lstStyle/>
          <a:p>
            <a:r>
              <a:rPr lang="en-GB" sz="1000" dirty="0"/>
              <a:t>Overall Objective</a:t>
            </a:r>
          </a:p>
        </p:txBody>
      </p:sp>
      <p:sp>
        <p:nvSpPr>
          <p:cNvPr id="33" name="TextBox 32"/>
          <p:cNvSpPr txBox="1"/>
          <p:nvPr/>
        </p:nvSpPr>
        <p:spPr>
          <a:xfrm>
            <a:off x="2948956" y="1196530"/>
            <a:ext cx="1010150" cy="253916"/>
          </a:xfrm>
          <a:prstGeom prst="rect">
            <a:avLst/>
          </a:prstGeom>
          <a:solidFill>
            <a:schemeClr val="bg1"/>
          </a:solidFill>
          <a:ln>
            <a:solidFill>
              <a:schemeClr val="tx1"/>
            </a:solidFill>
          </a:ln>
        </p:spPr>
        <p:txBody>
          <a:bodyPr wrap="square" rtlCol="0">
            <a:spAutoFit/>
          </a:bodyPr>
          <a:lstStyle/>
          <a:p>
            <a:r>
              <a:rPr lang="en-GB" sz="1000" dirty="0"/>
              <a:t>Sub-Objectives</a:t>
            </a:r>
          </a:p>
        </p:txBody>
      </p:sp>
      <p:sp>
        <p:nvSpPr>
          <p:cNvPr id="34" name="TextBox 33"/>
          <p:cNvSpPr txBox="1"/>
          <p:nvPr/>
        </p:nvSpPr>
        <p:spPr>
          <a:xfrm>
            <a:off x="5971759" y="1196530"/>
            <a:ext cx="747288" cy="253916"/>
          </a:xfrm>
          <a:prstGeom prst="rect">
            <a:avLst/>
          </a:prstGeom>
          <a:solidFill>
            <a:schemeClr val="bg1"/>
          </a:solidFill>
          <a:ln>
            <a:solidFill>
              <a:schemeClr val="tx1"/>
            </a:solidFill>
          </a:ln>
        </p:spPr>
        <p:txBody>
          <a:bodyPr wrap="square" rtlCol="0">
            <a:spAutoFit/>
          </a:bodyPr>
          <a:lstStyle/>
          <a:p>
            <a:r>
              <a:rPr lang="en-GB" sz="1000" dirty="0"/>
              <a:t>Attributes</a:t>
            </a:r>
          </a:p>
        </p:txBody>
      </p:sp>
      <p:cxnSp>
        <p:nvCxnSpPr>
          <p:cNvPr id="36" name="Straight Connector 35"/>
          <p:cNvCxnSpPr>
            <a:stCxn id="39" idx="7"/>
            <a:endCxn id="53" idx="2"/>
          </p:cNvCxnSpPr>
          <p:nvPr/>
        </p:nvCxnSpPr>
        <p:spPr>
          <a:xfrm flipV="1">
            <a:off x="3871248" y="1964930"/>
            <a:ext cx="2763544" cy="9658"/>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Connector 36"/>
          <p:cNvCxnSpPr>
            <a:stCxn id="39" idx="7"/>
            <a:endCxn id="53" idx="2"/>
          </p:cNvCxnSpPr>
          <p:nvPr/>
        </p:nvCxnSpPr>
        <p:spPr>
          <a:xfrm flipV="1">
            <a:off x="3871248" y="1964930"/>
            <a:ext cx="2763544" cy="965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Oval 38"/>
          <p:cNvSpPr/>
          <p:nvPr/>
        </p:nvSpPr>
        <p:spPr>
          <a:xfrm>
            <a:off x="2892315" y="1906134"/>
            <a:ext cx="1146891" cy="467431"/>
          </a:xfrm>
          <a:prstGeom prst="ellipse">
            <a:avLst/>
          </a:prstGeom>
          <a:solidFill>
            <a:schemeClr val="bg1"/>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900" dirty="0">
                <a:solidFill>
                  <a:schemeClr val="tx1"/>
                </a:solidFill>
              </a:rPr>
              <a:t>Functionality</a:t>
            </a:r>
          </a:p>
        </p:txBody>
      </p:sp>
      <p:sp>
        <p:nvSpPr>
          <p:cNvPr id="40" name="Oval 39"/>
          <p:cNvSpPr/>
          <p:nvPr/>
        </p:nvSpPr>
        <p:spPr>
          <a:xfrm>
            <a:off x="2931760" y="3351533"/>
            <a:ext cx="1146891" cy="467431"/>
          </a:xfrm>
          <a:prstGeom prst="ellipse">
            <a:avLst/>
          </a:prstGeom>
          <a:solidFill>
            <a:schemeClr val="bg1"/>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900" dirty="0">
                <a:solidFill>
                  <a:schemeClr val="tx1"/>
                </a:solidFill>
              </a:rPr>
              <a:t>Reliability</a:t>
            </a:r>
          </a:p>
        </p:txBody>
      </p:sp>
      <p:sp>
        <p:nvSpPr>
          <p:cNvPr id="41" name="Oval 40"/>
          <p:cNvSpPr/>
          <p:nvPr/>
        </p:nvSpPr>
        <p:spPr>
          <a:xfrm>
            <a:off x="2864065" y="4616674"/>
            <a:ext cx="1323242" cy="467432"/>
          </a:xfrm>
          <a:prstGeom prst="ellipse">
            <a:avLst/>
          </a:prstGeom>
          <a:solidFill>
            <a:schemeClr val="bg1"/>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900" dirty="0">
                <a:solidFill>
                  <a:schemeClr val="tx1"/>
                </a:solidFill>
              </a:rPr>
              <a:t>Interoperability</a:t>
            </a:r>
          </a:p>
        </p:txBody>
      </p:sp>
      <p:sp>
        <p:nvSpPr>
          <p:cNvPr id="46" name="Oval 45"/>
          <p:cNvSpPr/>
          <p:nvPr/>
        </p:nvSpPr>
        <p:spPr>
          <a:xfrm>
            <a:off x="4883841" y="2683162"/>
            <a:ext cx="995097" cy="501163"/>
          </a:xfrm>
          <a:prstGeom prst="ellipse">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900" dirty="0">
                <a:solidFill>
                  <a:schemeClr val="tx1"/>
                </a:solidFill>
              </a:rPr>
              <a:t>User friendly UI</a:t>
            </a:r>
          </a:p>
        </p:txBody>
      </p:sp>
      <p:sp>
        <p:nvSpPr>
          <p:cNvPr id="47" name="Oval 46"/>
          <p:cNvSpPr/>
          <p:nvPr/>
        </p:nvSpPr>
        <p:spPr>
          <a:xfrm>
            <a:off x="4711880" y="1433547"/>
            <a:ext cx="1420987" cy="467431"/>
          </a:xfrm>
          <a:prstGeom prst="ellipse">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900" dirty="0">
                <a:solidFill>
                  <a:schemeClr val="tx1"/>
                </a:solidFill>
              </a:rPr>
              <a:t>Mobile and Desktop Versions</a:t>
            </a:r>
          </a:p>
        </p:txBody>
      </p:sp>
      <p:sp>
        <p:nvSpPr>
          <p:cNvPr id="48" name="Oval 47"/>
          <p:cNvSpPr/>
          <p:nvPr/>
        </p:nvSpPr>
        <p:spPr>
          <a:xfrm>
            <a:off x="4800788" y="5361987"/>
            <a:ext cx="1146891" cy="467431"/>
          </a:xfrm>
          <a:prstGeom prst="ellipse">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900" dirty="0">
                <a:solidFill>
                  <a:schemeClr val="tx1"/>
                </a:solidFill>
              </a:rPr>
              <a:t>Access for all departments</a:t>
            </a:r>
          </a:p>
        </p:txBody>
      </p:sp>
      <p:sp>
        <p:nvSpPr>
          <p:cNvPr id="49" name="Oval 48"/>
          <p:cNvSpPr/>
          <p:nvPr/>
        </p:nvSpPr>
        <p:spPr>
          <a:xfrm>
            <a:off x="4807944" y="2036313"/>
            <a:ext cx="1146891" cy="467431"/>
          </a:xfrm>
          <a:prstGeom prst="ellipse">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900" dirty="0">
                <a:solidFill>
                  <a:schemeClr val="tx1"/>
                </a:solidFill>
              </a:rPr>
              <a:t>Pedagogical Gamification</a:t>
            </a:r>
          </a:p>
        </p:txBody>
      </p:sp>
      <p:sp>
        <p:nvSpPr>
          <p:cNvPr id="50" name="Oval 49"/>
          <p:cNvSpPr/>
          <p:nvPr/>
        </p:nvSpPr>
        <p:spPr>
          <a:xfrm>
            <a:off x="6747094" y="2407786"/>
            <a:ext cx="1146891" cy="467431"/>
          </a:xfrm>
          <a:prstGeom prst="ellipse">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900" dirty="0">
                <a:solidFill>
                  <a:schemeClr val="tx1"/>
                </a:solidFill>
              </a:rPr>
              <a:t>User Feedback</a:t>
            </a:r>
          </a:p>
        </p:txBody>
      </p:sp>
      <p:sp>
        <p:nvSpPr>
          <p:cNvPr id="51" name="Oval 50"/>
          <p:cNvSpPr/>
          <p:nvPr/>
        </p:nvSpPr>
        <p:spPr>
          <a:xfrm>
            <a:off x="4803985" y="3382083"/>
            <a:ext cx="1146891" cy="467431"/>
          </a:xfrm>
          <a:prstGeom prst="ellipse">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900" dirty="0">
                <a:solidFill>
                  <a:schemeClr val="tx1"/>
                </a:solidFill>
              </a:rPr>
              <a:t>Maintenance </a:t>
            </a:r>
            <a:r>
              <a:rPr lang="en-GB" sz="900" dirty="0" smtClean="0">
                <a:solidFill>
                  <a:schemeClr val="tx1"/>
                </a:solidFill>
              </a:rPr>
              <a:t>Cost</a:t>
            </a:r>
            <a:endParaRPr lang="en-GB" sz="900" dirty="0">
              <a:solidFill>
                <a:schemeClr val="tx1"/>
              </a:solidFill>
            </a:endParaRPr>
          </a:p>
        </p:txBody>
      </p:sp>
      <p:sp>
        <p:nvSpPr>
          <p:cNvPr id="52" name="Oval 51"/>
          <p:cNvSpPr/>
          <p:nvPr/>
        </p:nvSpPr>
        <p:spPr>
          <a:xfrm>
            <a:off x="4803985" y="4027755"/>
            <a:ext cx="1146891" cy="467431"/>
          </a:xfrm>
          <a:prstGeom prst="ellipse">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900" dirty="0">
                <a:solidFill>
                  <a:schemeClr val="tx1"/>
                </a:solidFill>
              </a:rPr>
              <a:t>Server efficiency </a:t>
            </a:r>
          </a:p>
        </p:txBody>
      </p:sp>
      <p:sp>
        <p:nvSpPr>
          <p:cNvPr id="53" name="Oval 52"/>
          <p:cNvSpPr/>
          <p:nvPr/>
        </p:nvSpPr>
        <p:spPr>
          <a:xfrm>
            <a:off x="6634792" y="1731215"/>
            <a:ext cx="1342680" cy="467431"/>
          </a:xfrm>
          <a:prstGeom prst="ellipse">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900" dirty="0">
                <a:solidFill>
                  <a:schemeClr val="tx1"/>
                </a:solidFill>
              </a:rPr>
              <a:t>Communication channels</a:t>
            </a:r>
          </a:p>
        </p:txBody>
      </p:sp>
      <p:sp>
        <p:nvSpPr>
          <p:cNvPr id="54" name="Oval 53"/>
          <p:cNvSpPr/>
          <p:nvPr/>
        </p:nvSpPr>
        <p:spPr>
          <a:xfrm>
            <a:off x="6732687" y="3710691"/>
            <a:ext cx="1146891" cy="467431"/>
          </a:xfrm>
          <a:prstGeom prst="ellipse">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900" dirty="0">
                <a:solidFill>
                  <a:schemeClr val="tx1"/>
                </a:solidFill>
              </a:rPr>
              <a:t>Data security</a:t>
            </a:r>
          </a:p>
        </p:txBody>
      </p:sp>
      <p:sp>
        <p:nvSpPr>
          <p:cNvPr id="55" name="Oval 54"/>
          <p:cNvSpPr/>
          <p:nvPr/>
        </p:nvSpPr>
        <p:spPr>
          <a:xfrm>
            <a:off x="6707535" y="3007303"/>
            <a:ext cx="1197194" cy="467431"/>
          </a:xfrm>
          <a:prstGeom prst="ellipse">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900" dirty="0">
                <a:solidFill>
                  <a:schemeClr val="tx1"/>
                </a:solidFill>
              </a:rPr>
              <a:t>Conformity to regulations </a:t>
            </a:r>
          </a:p>
        </p:txBody>
      </p:sp>
      <p:sp>
        <p:nvSpPr>
          <p:cNvPr id="56" name="Oval 55"/>
          <p:cNvSpPr/>
          <p:nvPr/>
        </p:nvSpPr>
        <p:spPr>
          <a:xfrm>
            <a:off x="6676913" y="4283405"/>
            <a:ext cx="1300559" cy="467431"/>
          </a:xfrm>
          <a:prstGeom prst="ellipse">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900" dirty="0">
                <a:solidFill>
                  <a:schemeClr val="tx1"/>
                </a:solidFill>
              </a:rPr>
              <a:t>Personalisation</a:t>
            </a:r>
          </a:p>
        </p:txBody>
      </p:sp>
      <p:sp>
        <p:nvSpPr>
          <p:cNvPr id="57" name="Oval 56"/>
          <p:cNvSpPr/>
          <p:nvPr/>
        </p:nvSpPr>
        <p:spPr>
          <a:xfrm>
            <a:off x="4800788" y="4672289"/>
            <a:ext cx="1146891" cy="467431"/>
          </a:xfrm>
          <a:prstGeom prst="ellipse">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900" dirty="0">
                <a:solidFill>
                  <a:schemeClr val="tx1"/>
                </a:solidFill>
              </a:rPr>
              <a:t>SCROM app connectivity</a:t>
            </a:r>
          </a:p>
        </p:txBody>
      </p:sp>
      <p:sp>
        <p:nvSpPr>
          <p:cNvPr id="58" name="Oval 57"/>
          <p:cNvSpPr/>
          <p:nvPr/>
        </p:nvSpPr>
        <p:spPr>
          <a:xfrm>
            <a:off x="6732687" y="4996185"/>
            <a:ext cx="1146891" cy="467431"/>
          </a:xfrm>
          <a:prstGeom prst="ellipse">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900" dirty="0">
                <a:solidFill>
                  <a:schemeClr val="tx1"/>
                </a:solidFill>
              </a:rPr>
              <a:t>Modification</a:t>
            </a:r>
          </a:p>
        </p:txBody>
      </p:sp>
      <p:sp>
        <p:nvSpPr>
          <p:cNvPr id="59" name="Rectangle 58"/>
          <p:cNvSpPr/>
          <p:nvPr/>
        </p:nvSpPr>
        <p:spPr>
          <a:xfrm>
            <a:off x="0" y="-9331"/>
            <a:ext cx="2030400" cy="360000"/>
          </a:xfrm>
          <a:prstGeom prst="rect">
            <a:avLst/>
          </a:prstGeom>
          <a:solidFill>
            <a:schemeClr val="bg1">
              <a:lumMod val="65000"/>
            </a:schemeClr>
          </a:solid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smtClean="0"/>
              <a:t>Introduction</a:t>
            </a:r>
            <a:endParaRPr lang="en-GB" sz="1400" dirty="0"/>
          </a:p>
        </p:txBody>
      </p:sp>
      <p:sp>
        <p:nvSpPr>
          <p:cNvPr id="60" name="Rectangle 59"/>
          <p:cNvSpPr/>
          <p:nvPr/>
        </p:nvSpPr>
        <p:spPr>
          <a:xfrm>
            <a:off x="2028000" y="-9331"/>
            <a:ext cx="2030400" cy="360000"/>
          </a:xfrm>
          <a:prstGeom prst="rect">
            <a:avLst/>
          </a:prstGeom>
          <a:solidFill>
            <a:schemeClr val="bg1">
              <a:lumMod val="65000"/>
            </a:schemeClr>
          </a:solid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smtClean="0"/>
              <a:t>Case Objectives</a:t>
            </a:r>
            <a:endParaRPr lang="en-GB" sz="1400" dirty="0"/>
          </a:p>
        </p:txBody>
      </p:sp>
      <p:sp>
        <p:nvSpPr>
          <p:cNvPr id="61" name="Rectangle 60"/>
          <p:cNvSpPr/>
          <p:nvPr/>
        </p:nvSpPr>
        <p:spPr>
          <a:xfrm>
            <a:off x="4056000" y="-9430"/>
            <a:ext cx="2030400" cy="360000"/>
          </a:xfrm>
          <a:prstGeom prst="rect">
            <a:avLst/>
          </a:prstGeom>
          <a:solidFill>
            <a:schemeClr val="tx1"/>
          </a:solid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t>Clear </a:t>
            </a:r>
            <a:r>
              <a:rPr lang="en-GB" sz="1400" dirty="0" smtClean="0"/>
              <a:t>Ideas</a:t>
            </a:r>
            <a:endParaRPr lang="en-GB" sz="1400" dirty="0"/>
          </a:p>
        </p:txBody>
      </p:sp>
      <p:sp>
        <p:nvSpPr>
          <p:cNvPr id="62" name="Rectangle 61"/>
          <p:cNvSpPr/>
          <p:nvPr/>
        </p:nvSpPr>
        <p:spPr>
          <a:xfrm>
            <a:off x="6096000" y="-5888"/>
            <a:ext cx="2030400" cy="360000"/>
          </a:xfrm>
          <a:prstGeom prst="rect">
            <a:avLst/>
          </a:prstGeom>
          <a:solidFill>
            <a:schemeClr val="bg1">
              <a:lumMod val="65000"/>
            </a:schemeClr>
          </a:solid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smtClean="0"/>
              <a:t>Appraisal</a:t>
            </a:r>
            <a:endParaRPr lang="en-GB" sz="1400" dirty="0"/>
          </a:p>
        </p:txBody>
      </p:sp>
      <p:sp>
        <p:nvSpPr>
          <p:cNvPr id="63" name="Rectangle 62"/>
          <p:cNvSpPr/>
          <p:nvPr/>
        </p:nvSpPr>
        <p:spPr>
          <a:xfrm>
            <a:off x="8136000" y="-9430"/>
            <a:ext cx="2030400" cy="360000"/>
          </a:xfrm>
          <a:prstGeom prst="rect">
            <a:avLst/>
          </a:prstGeom>
          <a:solidFill>
            <a:schemeClr val="bg1">
              <a:lumMod val="65000"/>
            </a:schemeClr>
          </a:solid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smtClean="0"/>
              <a:t>Recommendation</a:t>
            </a:r>
            <a:endParaRPr lang="en-GB" sz="1400" dirty="0"/>
          </a:p>
        </p:txBody>
      </p:sp>
      <p:sp>
        <p:nvSpPr>
          <p:cNvPr id="64" name="Rectangle 63"/>
          <p:cNvSpPr/>
          <p:nvPr/>
        </p:nvSpPr>
        <p:spPr>
          <a:xfrm>
            <a:off x="10164000" y="-13325"/>
            <a:ext cx="2030400" cy="360000"/>
          </a:xfrm>
          <a:prstGeom prst="rect">
            <a:avLst/>
          </a:prstGeom>
          <a:solidFill>
            <a:schemeClr val="bg1">
              <a:lumMod val="65000"/>
            </a:schemeClr>
          </a:solid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smtClean="0"/>
              <a:t>Conclusion</a:t>
            </a:r>
            <a:endParaRPr lang="en-GB" sz="1400" dirty="0"/>
          </a:p>
        </p:txBody>
      </p:sp>
      <p:sp>
        <p:nvSpPr>
          <p:cNvPr id="66" name="Rectangle 65"/>
          <p:cNvSpPr/>
          <p:nvPr/>
        </p:nvSpPr>
        <p:spPr>
          <a:xfrm>
            <a:off x="8045874" y="1856864"/>
            <a:ext cx="3944361" cy="3139321"/>
          </a:xfrm>
          <a:prstGeom prst="rect">
            <a:avLst/>
          </a:prstGeom>
        </p:spPr>
        <p:txBody>
          <a:bodyPr wrap="square">
            <a:spAutoFit/>
          </a:bodyPr>
          <a:lstStyle/>
          <a:p>
            <a:r>
              <a:rPr lang="en-GB" dirty="0">
                <a:solidFill>
                  <a:srgbClr val="00B050"/>
                </a:solidFill>
              </a:rPr>
              <a:t>Sub-Objectives: Functionality, Reliability &amp; Interoperability</a:t>
            </a:r>
          </a:p>
          <a:p>
            <a:pPr lvl="1"/>
            <a:r>
              <a:rPr lang="en-GB" dirty="0"/>
              <a:t>Distilled from major goals outlined through secondary research</a:t>
            </a:r>
          </a:p>
          <a:p>
            <a:pPr lvl="1"/>
            <a:r>
              <a:rPr lang="en-GB" dirty="0"/>
              <a:t>Found that most attributes fit under all three objectives</a:t>
            </a:r>
          </a:p>
          <a:p>
            <a:r>
              <a:rPr lang="en-GB" dirty="0">
                <a:solidFill>
                  <a:srgbClr val="00B0F0"/>
                </a:solidFill>
              </a:rPr>
              <a:t>Attributes</a:t>
            </a:r>
          </a:p>
          <a:p>
            <a:pPr lvl="1"/>
            <a:r>
              <a:rPr lang="en-GB" dirty="0"/>
              <a:t>Attained from research into current LMS usage and Primary research into the Blackboard System used in Northumbria University. </a:t>
            </a:r>
          </a:p>
        </p:txBody>
      </p:sp>
    </p:spTree>
    <p:extLst>
      <p:ext uri="{BB962C8B-B14F-4D97-AF65-F5344CB8AC3E}">
        <p14:creationId xmlns:p14="http://schemas.microsoft.com/office/powerpoint/2010/main" val="4581602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654E61E-E8FC-4239-896F-568DEA9AA50D}" type="slidenum">
              <a:rPr lang="en-GB" smtClean="0"/>
              <a:pPr/>
              <a:t>6</a:t>
            </a:fld>
            <a:endParaRPr lang="en-GB" dirty="0"/>
          </a:p>
        </p:txBody>
      </p:sp>
      <p:sp>
        <p:nvSpPr>
          <p:cNvPr id="3" name="TextBox 2"/>
          <p:cNvSpPr txBox="1"/>
          <p:nvPr/>
        </p:nvSpPr>
        <p:spPr>
          <a:xfrm>
            <a:off x="1423848" y="337480"/>
            <a:ext cx="8829675" cy="707886"/>
          </a:xfrm>
          <a:prstGeom prst="rect">
            <a:avLst/>
          </a:prstGeom>
          <a:noFill/>
        </p:spPr>
        <p:txBody>
          <a:bodyPr wrap="square" rtlCol="0">
            <a:spAutoFit/>
          </a:bodyPr>
          <a:lstStyle/>
          <a:p>
            <a:r>
              <a:rPr lang="en-GB" sz="4000" dirty="0" smtClean="0">
                <a:latin typeface="+mj-lt"/>
              </a:rPr>
              <a:t>Current Student System</a:t>
            </a:r>
            <a:endParaRPr lang="en-GB" sz="3600" dirty="0">
              <a:latin typeface="+mj-lt"/>
            </a:endParaRPr>
          </a:p>
        </p:txBody>
      </p:sp>
      <p:grpSp>
        <p:nvGrpSpPr>
          <p:cNvPr id="5" name="Group 4"/>
          <p:cNvGrpSpPr/>
          <p:nvPr/>
        </p:nvGrpSpPr>
        <p:grpSpPr>
          <a:xfrm>
            <a:off x="2535621" y="1474279"/>
            <a:ext cx="7552344" cy="3707776"/>
            <a:chOff x="2374900" y="1288911"/>
            <a:chExt cx="7442200" cy="3653702"/>
          </a:xfrm>
        </p:grpSpPr>
        <p:pic>
          <p:nvPicPr>
            <p:cNvPr id="6" name="Picture 5"/>
            <p:cNvPicPr>
              <a:picLocks noChangeAspect="1"/>
            </p:cNvPicPr>
            <p:nvPr/>
          </p:nvPicPr>
          <p:blipFill rotWithShape="1">
            <a:blip r:embed="rId2"/>
            <a:srcRect t="9657" r="945" b="3888"/>
            <a:stretch/>
          </p:blipFill>
          <p:spPr>
            <a:xfrm>
              <a:off x="2374900" y="1288911"/>
              <a:ext cx="7442200" cy="3653702"/>
            </a:xfrm>
            <a:prstGeom prst="rect">
              <a:avLst/>
            </a:prstGeom>
          </p:spPr>
        </p:pic>
        <p:sp>
          <p:nvSpPr>
            <p:cNvPr id="7" name="Rectangle 6"/>
            <p:cNvSpPr/>
            <p:nvPr/>
          </p:nvSpPr>
          <p:spPr>
            <a:xfrm>
              <a:off x="4051300" y="4368800"/>
              <a:ext cx="4870450" cy="567463"/>
            </a:xfrm>
            <a:prstGeom prst="rect">
              <a:avLst/>
            </a:prstGeom>
            <a:solidFill>
              <a:srgbClr val="F8F8F8"/>
            </a:solidFill>
            <a:ln>
              <a:solidFill>
                <a:srgbClr val="F8F8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grpSp>
        <p:nvGrpSpPr>
          <p:cNvPr id="29" name="Group 28"/>
          <p:cNvGrpSpPr/>
          <p:nvPr/>
        </p:nvGrpSpPr>
        <p:grpSpPr>
          <a:xfrm>
            <a:off x="367200" y="1450931"/>
            <a:ext cx="2427317" cy="830997"/>
            <a:chOff x="199505" y="1096281"/>
            <a:chExt cx="2427317" cy="830997"/>
          </a:xfrm>
        </p:grpSpPr>
        <p:sp>
          <p:nvSpPr>
            <p:cNvPr id="8" name="TextBox 7"/>
            <p:cNvSpPr txBox="1"/>
            <p:nvPr/>
          </p:nvSpPr>
          <p:spPr>
            <a:xfrm>
              <a:off x="199505" y="1096281"/>
              <a:ext cx="2078182" cy="830997"/>
            </a:xfrm>
            <a:prstGeom prst="rect">
              <a:avLst/>
            </a:prstGeom>
            <a:noFill/>
          </p:spPr>
          <p:txBody>
            <a:bodyPr wrap="square" rtlCol="0">
              <a:spAutoFit/>
            </a:bodyPr>
            <a:lstStyle/>
            <a:p>
              <a:r>
                <a:rPr lang="en-GB" sz="1600" dirty="0" smtClean="0"/>
                <a:t>Format and Colour Scheme correlate across systems</a:t>
              </a:r>
              <a:endParaRPr lang="en-GB" sz="1600" dirty="0"/>
            </a:p>
          </p:txBody>
        </p:sp>
        <p:cxnSp>
          <p:nvCxnSpPr>
            <p:cNvPr id="16" name="Straight Connector 15"/>
            <p:cNvCxnSpPr/>
            <p:nvPr/>
          </p:nvCxnSpPr>
          <p:spPr>
            <a:xfrm flipV="1">
              <a:off x="1828800" y="1390083"/>
              <a:ext cx="798022" cy="12169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30" name="Group 29"/>
          <p:cNvGrpSpPr/>
          <p:nvPr/>
        </p:nvGrpSpPr>
        <p:grpSpPr>
          <a:xfrm>
            <a:off x="367200" y="2547937"/>
            <a:ext cx="2318903" cy="338554"/>
            <a:chOff x="199505" y="2193287"/>
            <a:chExt cx="2318903" cy="338554"/>
          </a:xfrm>
        </p:grpSpPr>
        <p:sp>
          <p:nvSpPr>
            <p:cNvPr id="9" name="TextBox 8"/>
            <p:cNvSpPr txBox="1"/>
            <p:nvPr/>
          </p:nvSpPr>
          <p:spPr>
            <a:xfrm>
              <a:off x="199505" y="2193287"/>
              <a:ext cx="2078182" cy="338554"/>
            </a:xfrm>
            <a:prstGeom prst="rect">
              <a:avLst/>
            </a:prstGeom>
            <a:noFill/>
          </p:spPr>
          <p:txBody>
            <a:bodyPr wrap="square" rtlCol="0">
              <a:spAutoFit/>
            </a:bodyPr>
            <a:lstStyle/>
            <a:p>
              <a:r>
                <a:rPr lang="en-GB" sz="1600" dirty="0" smtClean="0"/>
                <a:t>Collaboration Tools</a:t>
              </a:r>
              <a:endParaRPr lang="en-GB" sz="1600" dirty="0"/>
            </a:p>
          </p:txBody>
        </p:sp>
        <p:cxnSp>
          <p:nvCxnSpPr>
            <p:cNvPr id="17" name="Straight Connector 16"/>
            <p:cNvCxnSpPr/>
            <p:nvPr/>
          </p:nvCxnSpPr>
          <p:spPr>
            <a:xfrm>
              <a:off x="1938829" y="2378516"/>
              <a:ext cx="579579" cy="15332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21" name="Group 20"/>
          <p:cNvGrpSpPr/>
          <p:nvPr/>
        </p:nvGrpSpPr>
        <p:grpSpPr>
          <a:xfrm>
            <a:off x="376531" y="3945748"/>
            <a:ext cx="2289928" cy="672362"/>
            <a:chOff x="199505" y="2693305"/>
            <a:chExt cx="2289928" cy="672362"/>
          </a:xfrm>
        </p:grpSpPr>
        <p:sp>
          <p:nvSpPr>
            <p:cNvPr id="11" name="TextBox 10"/>
            <p:cNvSpPr txBox="1"/>
            <p:nvPr/>
          </p:nvSpPr>
          <p:spPr>
            <a:xfrm>
              <a:off x="199505" y="2780892"/>
              <a:ext cx="2078182" cy="584775"/>
            </a:xfrm>
            <a:prstGeom prst="rect">
              <a:avLst/>
            </a:prstGeom>
            <a:noFill/>
          </p:spPr>
          <p:txBody>
            <a:bodyPr wrap="square" rtlCol="0">
              <a:spAutoFit/>
            </a:bodyPr>
            <a:lstStyle/>
            <a:p>
              <a:r>
                <a:rPr lang="en-GB" sz="1600" dirty="0" smtClean="0"/>
                <a:t>Learning  Management Tools</a:t>
              </a:r>
              <a:endParaRPr lang="en-GB" sz="1600" dirty="0"/>
            </a:p>
          </p:txBody>
        </p:sp>
        <p:cxnSp>
          <p:nvCxnSpPr>
            <p:cNvPr id="19" name="Straight Connector 18"/>
            <p:cNvCxnSpPr/>
            <p:nvPr/>
          </p:nvCxnSpPr>
          <p:spPr>
            <a:xfrm flipV="1">
              <a:off x="1878676" y="2693305"/>
              <a:ext cx="610757" cy="50308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31" name="Group 30"/>
          <p:cNvGrpSpPr/>
          <p:nvPr/>
        </p:nvGrpSpPr>
        <p:grpSpPr>
          <a:xfrm>
            <a:off x="367200" y="3188772"/>
            <a:ext cx="2318903" cy="584775"/>
            <a:chOff x="199505" y="2834122"/>
            <a:chExt cx="2318903" cy="584775"/>
          </a:xfrm>
        </p:grpSpPr>
        <p:sp>
          <p:nvSpPr>
            <p:cNvPr id="12" name="TextBox 11"/>
            <p:cNvSpPr txBox="1"/>
            <p:nvPr/>
          </p:nvSpPr>
          <p:spPr>
            <a:xfrm>
              <a:off x="199505" y="2834122"/>
              <a:ext cx="2078182" cy="584775"/>
            </a:xfrm>
            <a:prstGeom prst="rect">
              <a:avLst/>
            </a:prstGeom>
            <a:noFill/>
          </p:spPr>
          <p:txBody>
            <a:bodyPr wrap="square" rtlCol="0">
              <a:spAutoFit/>
            </a:bodyPr>
            <a:lstStyle/>
            <a:p>
              <a:r>
                <a:rPr lang="en-GB" sz="1600" dirty="0" smtClean="0"/>
                <a:t>Messaging System for Students</a:t>
              </a:r>
              <a:endParaRPr lang="en-GB" sz="1600" dirty="0"/>
            </a:p>
          </p:txBody>
        </p:sp>
        <p:cxnSp>
          <p:nvCxnSpPr>
            <p:cNvPr id="23" name="Straight Connector 22"/>
            <p:cNvCxnSpPr/>
            <p:nvPr/>
          </p:nvCxnSpPr>
          <p:spPr>
            <a:xfrm flipV="1">
              <a:off x="2093771" y="3081255"/>
              <a:ext cx="424637" cy="10198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32" name="Group 31"/>
          <p:cNvGrpSpPr/>
          <p:nvPr/>
        </p:nvGrpSpPr>
        <p:grpSpPr>
          <a:xfrm>
            <a:off x="9300871" y="2850306"/>
            <a:ext cx="3177574" cy="585599"/>
            <a:chOff x="9199732" y="2751014"/>
            <a:chExt cx="3177574" cy="585599"/>
          </a:xfrm>
        </p:grpSpPr>
        <p:sp>
          <p:nvSpPr>
            <p:cNvPr id="14" name="TextBox 13"/>
            <p:cNvSpPr txBox="1"/>
            <p:nvPr/>
          </p:nvSpPr>
          <p:spPr>
            <a:xfrm>
              <a:off x="10299124" y="2751014"/>
              <a:ext cx="2078182" cy="338554"/>
            </a:xfrm>
            <a:prstGeom prst="rect">
              <a:avLst/>
            </a:prstGeom>
            <a:noFill/>
          </p:spPr>
          <p:txBody>
            <a:bodyPr wrap="square" rtlCol="0">
              <a:spAutoFit/>
            </a:bodyPr>
            <a:lstStyle/>
            <a:p>
              <a:r>
                <a:rPr lang="en-GB" sz="1600" dirty="0" smtClean="0"/>
                <a:t>Activity Stream</a:t>
              </a:r>
              <a:endParaRPr lang="en-GB" sz="1600" dirty="0"/>
            </a:p>
          </p:txBody>
        </p:sp>
        <p:cxnSp>
          <p:nvCxnSpPr>
            <p:cNvPr id="25" name="Straight Connector 24"/>
            <p:cNvCxnSpPr/>
            <p:nvPr/>
          </p:nvCxnSpPr>
          <p:spPr>
            <a:xfrm flipV="1">
              <a:off x="9199732" y="2946292"/>
              <a:ext cx="1131834" cy="39032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33" name="Group 32"/>
          <p:cNvGrpSpPr/>
          <p:nvPr/>
        </p:nvGrpSpPr>
        <p:grpSpPr>
          <a:xfrm>
            <a:off x="9838229" y="1753088"/>
            <a:ext cx="2424502" cy="584775"/>
            <a:chOff x="9879022" y="1450932"/>
            <a:chExt cx="2424502" cy="584775"/>
          </a:xfrm>
        </p:grpSpPr>
        <p:sp>
          <p:nvSpPr>
            <p:cNvPr id="10" name="TextBox 9"/>
            <p:cNvSpPr txBox="1"/>
            <p:nvPr/>
          </p:nvSpPr>
          <p:spPr>
            <a:xfrm>
              <a:off x="10122705" y="1450932"/>
              <a:ext cx="2180819" cy="584775"/>
            </a:xfrm>
            <a:prstGeom prst="rect">
              <a:avLst/>
            </a:prstGeom>
            <a:noFill/>
          </p:spPr>
          <p:txBody>
            <a:bodyPr wrap="square" rtlCol="0">
              <a:spAutoFit/>
            </a:bodyPr>
            <a:lstStyle/>
            <a:p>
              <a:r>
                <a:rPr lang="en-GB" sz="1600" dirty="0" smtClean="0"/>
                <a:t>Web-Based Platform</a:t>
              </a:r>
            </a:p>
            <a:p>
              <a:r>
                <a:rPr lang="en-GB" sz="1600" dirty="0" smtClean="0"/>
                <a:t>SCROM app compliance</a:t>
              </a:r>
              <a:endParaRPr lang="en-GB" sz="1600" dirty="0"/>
            </a:p>
          </p:txBody>
        </p:sp>
        <p:cxnSp>
          <p:nvCxnSpPr>
            <p:cNvPr id="27" name="Straight Connector 26"/>
            <p:cNvCxnSpPr/>
            <p:nvPr/>
          </p:nvCxnSpPr>
          <p:spPr>
            <a:xfrm flipV="1">
              <a:off x="9879022" y="1743318"/>
              <a:ext cx="340477" cy="11435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34" name="Rectangle 33"/>
          <p:cNvSpPr/>
          <p:nvPr/>
        </p:nvSpPr>
        <p:spPr>
          <a:xfrm>
            <a:off x="0" y="-9331"/>
            <a:ext cx="1742400" cy="360000"/>
          </a:xfrm>
          <a:prstGeom prst="rect">
            <a:avLst/>
          </a:prstGeom>
          <a:solidFill>
            <a:schemeClr val="bg1">
              <a:lumMod val="65000"/>
            </a:schemeClr>
          </a:solid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smtClean="0"/>
              <a:t>Introduction</a:t>
            </a:r>
            <a:endParaRPr lang="en-GB" sz="1400" dirty="0"/>
          </a:p>
        </p:txBody>
      </p:sp>
      <p:sp>
        <p:nvSpPr>
          <p:cNvPr id="35" name="Rectangle 34"/>
          <p:cNvSpPr/>
          <p:nvPr/>
        </p:nvSpPr>
        <p:spPr>
          <a:xfrm>
            <a:off x="1742400" y="-9331"/>
            <a:ext cx="1742400" cy="360000"/>
          </a:xfrm>
          <a:prstGeom prst="rect">
            <a:avLst/>
          </a:prstGeom>
          <a:solidFill>
            <a:schemeClr val="bg1">
              <a:lumMod val="65000"/>
            </a:schemeClr>
          </a:solid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smtClean="0"/>
              <a:t>Case Objectives</a:t>
            </a:r>
            <a:endParaRPr lang="en-GB" sz="1400" dirty="0"/>
          </a:p>
        </p:txBody>
      </p:sp>
      <p:sp>
        <p:nvSpPr>
          <p:cNvPr id="36" name="Rectangle 35"/>
          <p:cNvSpPr/>
          <p:nvPr/>
        </p:nvSpPr>
        <p:spPr>
          <a:xfrm>
            <a:off x="3484800" y="-9331"/>
            <a:ext cx="1742400" cy="360000"/>
          </a:xfrm>
          <a:prstGeom prst="rect">
            <a:avLst/>
          </a:prstGeom>
          <a:solidFill>
            <a:schemeClr val="bg1">
              <a:lumMod val="65000"/>
            </a:schemeClr>
          </a:solid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smtClean="0"/>
              <a:t>Research</a:t>
            </a:r>
            <a:endParaRPr lang="en-GB" sz="1400" dirty="0"/>
          </a:p>
        </p:txBody>
      </p:sp>
      <p:sp>
        <p:nvSpPr>
          <p:cNvPr id="37" name="Rectangle 36"/>
          <p:cNvSpPr/>
          <p:nvPr/>
        </p:nvSpPr>
        <p:spPr>
          <a:xfrm>
            <a:off x="5227200" y="-5463"/>
            <a:ext cx="1742400" cy="360000"/>
          </a:xfrm>
          <a:prstGeom prst="rect">
            <a:avLst/>
          </a:prstGeom>
          <a:solidFill>
            <a:schemeClr val="tx1"/>
          </a:solid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t>Clear </a:t>
            </a:r>
            <a:r>
              <a:rPr lang="en-GB" sz="1400" dirty="0" smtClean="0"/>
              <a:t>Ideas</a:t>
            </a:r>
            <a:endParaRPr lang="en-GB" sz="1400" dirty="0"/>
          </a:p>
        </p:txBody>
      </p:sp>
      <p:sp>
        <p:nvSpPr>
          <p:cNvPr id="38" name="Rectangle 37"/>
          <p:cNvSpPr/>
          <p:nvPr/>
        </p:nvSpPr>
        <p:spPr>
          <a:xfrm>
            <a:off x="6969600" y="-5463"/>
            <a:ext cx="1742400" cy="360000"/>
          </a:xfrm>
          <a:prstGeom prst="rect">
            <a:avLst/>
          </a:prstGeom>
          <a:solidFill>
            <a:schemeClr val="bg1">
              <a:lumMod val="65000"/>
            </a:schemeClr>
          </a:solid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smtClean="0"/>
              <a:t>Appraisal</a:t>
            </a:r>
            <a:endParaRPr lang="en-GB" sz="1400" dirty="0"/>
          </a:p>
        </p:txBody>
      </p:sp>
      <p:sp>
        <p:nvSpPr>
          <p:cNvPr id="39" name="Rectangle 38"/>
          <p:cNvSpPr/>
          <p:nvPr/>
        </p:nvSpPr>
        <p:spPr>
          <a:xfrm>
            <a:off x="8712000" y="-6348"/>
            <a:ext cx="1742400" cy="360000"/>
          </a:xfrm>
          <a:prstGeom prst="rect">
            <a:avLst/>
          </a:prstGeom>
          <a:solidFill>
            <a:schemeClr val="bg1">
              <a:lumMod val="65000"/>
            </a:schemeClr>
          </a:solid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smtClean="0"/>
              <a:t>Recommendation</a:t>
            </a:r>
            <a:endParaRPr lang="en-GB" sz="1400" dirty="0"/>
          </a:p>
        </p:txBody>
      </p:sp>
      <p:sp>
        <p:nvSpPr>
          <p:cNvPr id="40" name="Rectangle 39"/>
          <p:cNvSpPr/>
          <p:nvPr/>
        </p:nvSpPr>
        <p:spPr>
          <a:xfrm>
            <a:off x="10449600" y="-7233"/>
            <a:ext cx="1742400" cy="360000"/>
          </a:xfrm>
          <a:prstGeom prst="rect">
            <a:avLst/>
          </a:prstGeom>
          <a:solidFill>
            <a:schemeClr val="bg1">
              <a:lumMod val="65000"/>
            </a:schemeClr>
          </a:solid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smtClean="0"/>
              <a:t>Conclusion</a:t>
            </a:r>
            <a:endParaRPr lang="en-GB" sz="1400" dirty="0"/>
          </a:p>
        </p:txBody>
      </p:sp>
      <p:sp>
        <p:nvSpPr>
          <p:cNvPr id="41" name="Rectangle 40"/>
          <p:cNvSpPr/>
          <p:nvPr/>
        </p:nvSpPr>
        <p:spPr>
          <a:xfrm>
            <a:off x="0" y="-9331"/>
            <a:ext cx="1742400" cy="360000"/>
          </a:xfrm>
          <a:prstGeom prst="rect">
            <a:avLst/>
          </a:prstGeom>
          <a:solidFill>
            <a:schemeClr val="bg1">
              <a:lumMod val="65000"/>
            </a:schemeClr>
          </a:solid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smtClean="0"/>
              <a:t>Introduction</a:t>
            </a:r>
            <a:endParaRPr lang="en-GB" sz="1400" dirty="0"/>
          </a:p>
        </p:txBody>
      </p:sp>
      <p:sp>
        <p:nvSpPr>
          <p:cNvPr id="42" name="Rectangle 41"/>
          <p:cNvSpPr/>
          <p:nvPr/>
        </p:nvSpPr>
        <p:spPr>
          <a:xfrm>
            <a:off x="1742400" y="-9331"/>
            <a:ext cx="1742400" cy="360000"/>
          </a:xfrm>
          <a:prstGeom prst="rect">
            <a:avLst/>
          </a:prstGeom>
          <a:solidFill>
            <a:schemeClr val="bg1">
              <a:lumMod val="65000"/>
            </a:schemeClr>
          </a:solid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smtClean="0"/>
              <a:t>Case Objectives</a:t>
            </a:r>
            <a:endParaRPr lang="en-GB" sz="1400" dirty="0"/>
          </a:p>
        </p:txBody>
      </p:sp>
      <p:sp>
        <p:nvSpPr>
          <p:cNvPr id="43" name="Rectangle 42"/>
          <p:cNvSpPr/>
          <p:nvPr/>
        </p:nvSpPr>
        <p:spPr>
          <a:xfrm>
            <a:off x="3484800" y="-9331"/>
            <a:ext cx="1742400" cy="360000"/>
          </a:xfrm>
          <a:prstGeom prst="rect">
            <a:avLst/>
          </a:prstGeom>
          <a:solidFill>
            <a:schemeClr val="bg1">
              <a:lumMod val="65000"/>
            </a:schemeClr>
          </a:solid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smtClean="0"/>
              <a:t>Research</a:t>
            </a:r>
            <a:endParaRPr lang="en-GB" sz="1400" dirty="0"/>
          </a:p>
        </p:txBody>
      </p:sp>
      <p:sp>
        <p:nvSpPr>
          <p:cNvPr id="44" name="Rectangle 43"/>
          <p:cNvSpPr/>
          <p:nvPr/>
        </p:nvSpPr>
        <p:spPr>
          <a:xfrm>
            <a:off x="5227200" y="-5463"/>
            <a:ext cx="1742400" cy="360000"/>
          </a:xfrm>
          <a:prstGeom prst="rect">
            <a:avLst/>
          </a:prstGeom>
          <a:solidFill>
            <a:schemeClr val="tx1"/>
          </a:solid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t>Clear </a:t>
            </a:r>
            <a:r>
              <a:rPr lang="en-GB" sz="1400" dirty="0" smtClean="0"/>
              <a:t>Ideas</a:t>
            </a:r>
            <a:endParaRPr lang="en-GB" sz="1400" dirty="0"/>
          </a:p>
        </p:txBody>
      </p:sp>
      <p:sp>
        <p:nvSpPr>
          <p:cNvPr id="45" name="Rectangle 44"/>
          <p:cNvSpPr/>
          <p:nvPr/>
        </p:nvSpPr>
        <p:spPr>
          <a:xfrm>
            <a:off x="6969600" y="-5463"/>
            <a:ext cx="1742400" cy="360000"/>
          </a:xfrm>
          <a:prstGeom prst="rect">
            <a:avLst/>
          </a:prstGeom>
          <a:solidFill>
            <a:schemeClr val="bg1">
              <a:lumMod val="65000"/>
            </a:schemeClr>
          </a:solid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smtClean="0"/>
              <a:t>Appraisal</a:t>
            </a:r>
            <a:endParaRPr lang="en-GB" sz="1400" dirty="0"/>
          </a:p>
        </p:txBody>
      </p:sp>
      <p:sp>
        <p:nvSpPr>
          <p:cNvPr id="46" name="Rectangle 45"/>
          <p:cNvSpPr/>
          <p:nvPr/>
        </p:nvSpPr>
        <p:spPr>
          <a:xfrm>
            <a:off x="8712000" y="-6348"/>
            <a:ext cx="1742400" cy="360000"/>
          </a:xfrm>
          <a:prstGeom prst="rect">
            <a:avLst/>
          </a:prstGeom>
          <a:solidFill>
            <a:schemeClr val="bg1">
              <a:lumMod val="65000"/>
            </a:schemeClr>
          </a:solid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smtClean="0"/>
              <a:t>Recommendation</a:t>
            </a:r>
            <a:endParaRPr lang="en-GB" sz="1400" dirty="0"/>
          </a:p>
        </p:txBody>
      </p:sp>
      <p:sp>
        <p:nvSpPr>
          <p:cNvPr id="47" name="Rectangle 46"/>
          <p:cNvSpPr/>
          <p:nvPr/>
        </p:nvSpPr>
        <p:spPr>
          <a:xfrm>
            <a:off x="10449600" y="-7233"/>
            <a:ext cx="1742400" cy="360000"/>
          </a:xfrm>
          <a:prstGeom prst="rect">
            <a:avLst/>
          </a:prstGeom>
          <a:solidFill>
            <a:schemeClr val="bg1">
              <a:lumMod val="65000"/>
            </a:schemeClr>
          </a:solid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smtClean="0"/>
              <a:t>Conclusion</a:t>
            </a:r>
            <a:endParaRPr lang="en-GB" sz="1400" dirty="0"/>
          </a:p>
        </p:txBody>
      </p:sp>
      <p:sp>
        <p:nvSpPr>
          <p:cNvPr id="48" name="Rectangle 47"/>
          <p:cNvSpPr/>
          <p:nvPr/>
        </p:nvSpPr>
        <p:spPr>
          <a:xfrm>
            <a:off x="0" y="-9331"/>
            <a:ext cx="2030400" cy="360000"/>
          </a:xfrm>
          <a:prstGeom prst="rect">
            <a:avLst/>
          </a:prstGeom>
          <a:solidFill>
            <a:schemeClr val="bg1">
              <a:lumMod val="65000"/>
            </a:schemeClr>
          </a:solid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smtClean="0"/>
              <a:t>Introduction</a:t>
            </a:r>
            <a:endParaRPr lang="en-GB" sz="1400" dirty="0"/>
          </a:p>
        </p:txBody>
      </p:sp>
      <p:sp>
        <p:nvSpPr>
          <p:cNvPr id="49" name="Rectangle 48"/>
          <p:cNvSpPr/>
          <p:nvPr/>
        </p:nvSpPr>
        <p:spPr>
          <a:xfrm>
            <a:off x="2028000" y="-9331"/>
            <a:ext cx="2030400" cy="360000"/>
          </a:xfrm>
          <a:prstGeom prst="rect">
            <a:avLst/>
          </a:prstGeom>
          <a:solidFill>
            <a:schemeClr val="bg1">
              <a:lumMod val="65000"/>
            </a:schemeClr>
          </a:solid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smtClean="0"/>
              <a:t>Case Objectives</a:t>
            </a:r>
            <a:endParaRPr lang="en-GB" sz="1400" dirty="0"/>
          </a:p>
        </p:txBody>
      </p:sp>
      <p:sp>
        <p:nvSpPr>
          <p:cNvPr id="50" name="Rectangle 49"/>
          <p:cNvSpPr/>
          <p:nvPr/>
        </p:nvSpPr>
        <p:spPr>
          <a:xfrm>
            <a:off x="4056000" y="-9430"/>
            <a:ext cx="2030400" cy="360000"/>
          </a:xfrm>
          <a:prstGeom prst="rect">
            <a:avLst/>
          </a:prstGeom>
          <a:solidFill>
            <a:schemeClr val="tx1"/>
          </a:solid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t>Clear </a:t>
            </a:r>
            <a:r>
              <a:rPr lang="en-GB" sz="1400" dirty="0" smtClean="0"/>
              <a:t>Ideas</a:t>
            </a:r>
            <a:endParaRPr lang="en-GB" sz="1400" dirty="0"/>
          </a:p>
        </p:txBody>
      </p:sp>
      <p:sp>
        <p:nvSpPr>
          <p:cNvPr id="51" name="Rectangle 50"/>
          <p:cNvSpPr/>
          <p:nvPr/>
        </p:nvSpPr>
        <p:spPr>
          <a:xfrm>
            <a:off x="6096000" y="-5888"/>
            <a:ext cx="2030400" cy="360000"/>
          </a:xfrm>
          <a:prstGeom prst="rect">
            <a:avLst/>
          </a:prstGeom>
          <a:solidFill>
            <a:schemeClr val="bg1">
              <a:lumMod val="65000"/>
            </a:schemeClr>
          </a:solid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smtClean="0"/>
              <a:t>Appraisal</a:t>
            </a:r>
            <a:endParaRPr lang="en-GB" sz="1400" dirty="0"/>
          </a:p>
        </p:txBody>
      </p:sp>
      <p:sp>
        <p:nvSpPr>
          <p:cNvPr id="52" name="Rectangle 51"/>
          <p:cNvSpPr/>
          <p:nvPr/>
        </p:nvSpPr>
        <p:spPr>
          <a:xfrm>
            <a:off x="8136000" y="-9430"/>
            <a:ext cx="2030400" cy="360000"/>
          </a:xfrm>
          <a:prstGeom prst="rect">
            <a:avLst/>
          </a:prstGeom>
          <a:solidFill>
            <a:schemeClr val="bg1">
              <a:lumMod val="65000"/>
            </a:schemeClr>
          </a:solid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smtClean="0"/>
              <a:t>Recommendation</a:t>
            </a:r>
            <a:endParaRPr lang="en-GB" sz="1400" dirty="0"/>
          </a:p>
        </p:txBody>
      </p:sp>
      <p:sp>
        <p:nvSpPr>
          <p:cNvPr id="53" name="Rectangle 52"/>
          <p:cNvSpPr/>
          <p:nvPr/>
        </p:nvSpPr>
        <p:spPr>
          <a:xfrm>
            <a:off x="10164000" y="-13325"/>
            <a:ext cx="2030400" cy="360000"/>
          </a:xfrm>
          <a:prstGeom prst="rect">
            <a:avLst/>
          </a:prstGeom>
          <a:solidFill>
            <a:schemeClr val="bg1">
              <a:lumMod val="65000"/>
            </a:schemeClr>
          </a:solid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smtClean="0"/>
              <a:t>Conclusion</a:t>
            </a:r>
            <a:endParaRPr lang="en-GB" sz="1400" dirty="0"/>
          </a:p>
        </p:txBody>
      </p:sp>
    </p:spTree>
    <p:extLst>
      <p:ext uri="{BB962C8B-B14F-4D97-AF65-F5344CB8AC3E}">
        <p14:creationId xmlns:p14="http://schemas.microsoft.com/office/powerpoint/2010/main" val="13807610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654E61E-E8FC-4239-896F-568DEA9AA50D}" type="slidenum">
              <a:rPr lang="en-GB" smtClean="0"/>
              <a:pPr/>
              <a:t>7</a:t>
            </a:fld>
            <a:endParaRPr lang="en-GB" dirty="0"/>
          </a:p>
        </p:txBody>
      </p:sp>
      <p:sp>
        <p:nvSpPr>
          <p:cNvPr id="5" name="Rectangle 4"/>
          <p:cNvSpPr/>
          <p:nvPr/>
        </p:nvSpPr>
        <p:spPr>
          <a:xfrm>
            <a:off x="0" y="-9331"/>
            <a:ext cx="1742400" cy="360000"/>
          </a:xfrm>
          <a:prstGeom prst="rect">
            <a:avLst/>
          </a:prstGeom>
          <a:solidFill>
            <a:schemeClr val="bg1">
              <a:lumMod val="65000"/>
            </a:schemeClr>
          </a:solid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smtClean="0"/>
              <a:t>Introduction</a:t>
            </a:r>
            <a:endParaRPr lang="en-GB" sz="1400" dirty="0"/>
          </a:p>
        </p:txBody>
      </p:sp>
      <p:sp>
        <p:nvSpPr>
          <p:cNvPr id="6" name="Rectangle 5"/>
          <p:cNvSpPr/>
          <p:nvPr/>
        </p:nvSpPr>
        <p:spPr>
          <a:xfrm>
            <a:off x="1742400" y="-9331"/>
            <a:ext cx="1742400" cy="360000"/>
          </a:xfrm>
          <a:prstGeom prst="rect">
            <a:avLst/>
          </a:prstGeom>
          <a:solidFill>
            <a:schemeClr val="bg1">
              <a:lumMod val="65000"/>
            </a:schemeClr>
          </a:solid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smtClean="0"/>
              <a:t>Case Objectives</a:t>
            </a:r>
            <a:endParaRPr lang="en-GB" sz="1400" dirty="0"/>
          </a:p>
        </p:txBody>
      </p:sp>
      <p:sp>
        <p:nvSpPr>
          <p:cNvPr id="7" name="Rectangle 6"/>
          <p:cNvSpPr/>
          <p:nvPr/>
        </p:nvSpPr>
        <p:spPr>
          <a:xfrm>
            <a:off x="3484800" y="-9331"/>
            <a:ext cx="1742400" cy="360000"/>
          </a:xfrm>
          <a:prstGeom prst="rect">
            <a:avLst/>
          </a:prstGeom>
          <a:solidFill>
            <a:schemeClr val="bg1">
              <a:lumMod val="65000"/>
            </a:schemeClr>
          </a:solid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smtClean="0"/>
              <a:t>Research</a:t>
            </a:r>
            <a:endParaRPr lang="en-GB" sz="1400" dirty="0"/>
          </a:p>
        </p:txBody>
      </p:sp>
      <p:sp>
        <p:nvSpPr>
          <p:cNvPr id="8" name="Rectangle 7"/>
          <p:cNvSpPr/>
          <p:nvPr/>
        </p:nvSpPr>
        <p:spPr>
          <a:xfrm>
            <a:off x="5227200" y="-5463"/>
            <a:ext cx="1742400" cy="360000"/>
          </a:xfrm>
          <a:prstGeom prst="rect">
            <a:avLst/>
          </a:prstGeom>
          <a:solidFill>
            <a:schemeClr val="tx1"/>
          </a:solid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t>Clear </a:t>
            </a:r>
            <a:r>
              <a:rPr lang="en-GB" sz="1400" dirty="0" smtClean="0"/>
              <a:t>Ideas</a:t>
            </a:r>
            <a:endParaRPr lang="en-GB" sz="1400" dirty="0"/>
          </a:p>
        </p:txBody>
      </p:sp>
      <p:sp>
        <p:nvSpPr>
          <p:cNvPr id="9" name="Rectangle 8"/>
          <p:cNvSpPr/>
          <p:nvPr/>
        </p:nvSpPr>
        <p:spPr>
          <a:xfrm>
            <a:off x="6969600" y="-5463"/>
            <a:ext cx="1742400" cy="360000"/>
          </a:xfrm>
          <a:prstGeom prst="rect">
            <a:avLst/>
          </a:prstGeom>
          <a:solidFill>
            <a:schemeClr val="bg1">
              <a:lumMod val="65000"/>
            </a:schemeClr>
          </a:solid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smtClean="0"/>
              <a:t>VISA Appraisal</a:t>
            </a:r>
            <a:endParaRPr lang="en-GB" sz="1400" dirty="0"/>
          </a:p>
        </p:txBody>
      </p:sp>
      <p:sp>
        <p:nvSpPr>
          <p:cNvPr id="10" name="Rectangle 9"/>
          <p:cNvSpPr/>
          <p:nvPr/>
        </p:nvSpPr>
        <p:spPr>
          <a:xfrm>
            <a:off x="8712000" y="-6348"/>
            <a:ext cx="1742400" cy="360000"/>
          </a:xfrm>
          <a:prstGeom prst="rect">
            <a:avLst/>
          </a:prstGeom>
          <a:solidFill>
            <a:schemeClr val="bg1">
              <a:lumMod val="65000"/>
            </a:schemeClr>
          </a:solid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smtClean="0"/>
              <a:t>Recommendation</a:t>
            </a:r>
            <a:endParaRPr lang="en-GB" sz="1400" dirty="0"/>
          </a:p>
        </p:txBody>
      </p:sp>
      <p:sp>
        <p:nvSpPr>
          <p:cNvPr id="11" name="Rectangle 10"/>
          <p:cNvSpPr/>
          <p:nvPr/>
        </p:nvSpPr>
        <p:spPr>
          <a:xfrm>
            <a:off x="10449600" y="-7233"/>
            <a:ext cx="1742400" cy="360000"/>
          </a:xfrm>
          <a:prstGeom prst="rect">
            <a:avLst/>
          </a:prstGeom>
          <a:solidFill>
            <a:schemeClr val="bg1">
              <a:lumMod val="65000"/>
            </a:schemeClr>
          </a:solid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smtClean="0"/>
              <a:t>Conclusion</a:t>
            </a:r>
            <a:endParaRPr lang="en-GB" sz="1400" dirty="0"/>
          </a:p>
        </p:txBody>
      </p:sp>
      <p:sp>
        <p:nvSpPr>
          <p:cNvPr id="12" name="TextBox 11"/>
          <p:cNvSpPr txBox="1"/>
          <p:nvPr/>
        </p:nvSpPr>
        <p:spPr>
          <a:xfrm>
            <a:off x="1619925" y="420964"/>
            <a:ext cx="8829675" cy="707886"/>
          </a:xfrm>
          <a:prstGeom prst="rect">
            <a:avLst/>
          </a:prstGeom>
          <a:noFill/>
        </p:spPr>
        <p:txBody>
          <a:bodyPr wrap="square" rtlCol="0">
            <a:spAutoFit/>
          </a:bodyPr>
          <a:lstStyle/>
          <a:p>
            <a:r>
              <a:rPr lang="en-GB" sz="4000" dirty="0" smtClean="0">
                <a:latin typeface="+mj-lt"/>
              </a:rPr>
              <a:t>Clear Ideas - Problem Identification</a:t>
            </a:r>
            <a:endParaRPr lang="en-GB" sz="3600" dirty="0">
              <a:latin typeface="+mj-lt"/>
            </a:endParaRPr>
          </a:p>
        </p:txBody>
      </p:sp>
      <p:pic>
        <p:nvPicPr>
          <p:cNvPr id="13" name="Picture 12"/>
          <p:cNvPicPr>
            <a:picLocks noChangeAspect="1"/>
          </p:cNvPicPr>
          <p:nvPr/>
        </p:nvPicPr>
        <p:blipFill rotWithShape="1">
          <a:blip r:embed="rId2"/>
          <a:srcRect l="9987" t="19592" r="53610" b="20892"/>
          <a:stretch/>
        </p:blipFill>
        <p:spPr>
          <a:xfrm>
            <a:off x="1983428" y="1247081"/>
            <a:ext cx="4745143" cy="4363837"/>
          </a:xfrm>
          <a:prstGeom prst="rect">
            <a:avLst/>
          </a:prstGeom>
        </p:spPr>
      </p:pic>
      <p:sp>
        <p:nvSpPr>
          <p:cNvPr id="15" name="TextBox 14"/>
          <p:cNvSpPr txBox="1"/>
          <p:nvPr/>
        </p:nvSpPr>
        <p:spPr>
          <a:xfrm>
            <a:off x="7074375" y="2182504"/>
            <a:ext cx="4631850" cy="2492990"/>
          </a:xfrm>
          <a:prstGeom prst="rect">
            <a:avLst/>
          </a:prstGeom>
          <a:noFill/>
        </p:spPr>
        <p:txBody>
          <a:bodyPr wrap="square" rtlCol="0">
            <a:spAutoFit/>
          </a:bodyPr>
          <a:lstStyle/>
          <a:p>
            <a:r>
              <a:rPr lang="en-GB" sz="2400" dirty="0" smtClean="0"/>
              <a:t>Refocus:</a:t>
            </a:r>
          </a:p>
          <a:p>
            <a:endParaRPr lang="en-GB" sz="2400" dirty="0"/>
          </a:p>
          <a:p>
            <a:r>
              <a:rPr lang="en-US" sz="2800" dirty="0"/>
              <a:t>Lack of engagement and analytics systems which hinder collaboration options</a:t>
            </a:r>
            <a:endParaRPr lang="en-GB" sz="2800" dirty="0"/>
          </a:p>
          <a:p>
            <a:endParaRPr lang="en-GB" sz="2400" dirty="0"/>
          </a:p>
        </p:txBody>
      </p:sp>
      <p:sp>
        <p:nvSpPr>
          <p:cNvPr id="14" name="Rectangle 13"/>
          <p:cNvSpPr/>
          <p:nvPr/>
        </p:nvSpPr>
        <p:spPr>
          <a:xfrm>
            <a:off x="0" y="-9331"/>
            <a:ext cx="1742400" cy="360000"/>
          </a:xfrm>
          <a:prstGeom prst="rect">
            <a:avLst/>
          </a:prstGeom>
          <a:solidFill>
            <a:schemeClr val="bg1">
              <a:lumMod val="65000"/>
            </a:schemeClr>
          </a:solid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smtClean="0"/>
              <a:t>Introduction</a:t>
            </a:r>
            <a:endParaRPr lang="en-GB" sz="1400" dirty="0"/>
          </a:p>
        </p:txBody>
      </p:sp>
      <p:sp>
        <p:nvSpPr>
          <p:cNvPr id="16" name="Rectangle 15"/>
          <p:cNvSpPr/>
          <p:nvPr/>
        </p:nvSpPr>
        <p:spPr>
          <a:xfrm>
            <a:off x="1742400" y="-9331"/>
            <a:ext cx="1742400" cy="360000"/>
          </a:xfrm>
          <a:prstGeom prst="rect">
            <a:avLst/>
          </a:prstGeom>
          <a:solidFill>
            <a:schemeClr val="bg1">
              <a:lumMod val="65000"/>
            </a:schemeClr>
          </a:solid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smtClean="0"/>
              <a:t>Case Objectives</a:t>
            </a:r>
            <a:endParaRPr lang="en-GB" sz="1400" dirty="0"/>
          </a:p>
        </p:txBody>
      </p:sp>
      <p:sp>
        <p:nvSpPr>
          <p:cNvPr id="17" name="Rectangle 16"/>
          <p:cNvSpPr/>
          <p:nvPr/>
        </p:nvSpPr>
        <p:spPr>
          <a:xfrm>
            <a:off x="3484800" y="-9331"/>
            <a:ext cx="1742400" cy="360000"/>
          </a:xfrm>
          <a:prstGeom prst="rect">
            <a:avLst/>
          </a:prstGeom>
          <a:solidFill>
            <a:schemeClr val="bg1">
              <a:lumMod val="65000"/>
            </a:schemeClr>
          </a:solid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smtClean="0"/>
              <a:t>Research</a:t>
            </a:r>
            <a:endParaRPr lang="en-GB" sz="1400" dirty="0"/>
          </a:p>
        </p:txBody>
      </p:sp>
      <p:sp>
        <p:nvSpPr>
          <p:cNvPr id="18" name="Rectangle 17"/>
          <p:cNvSpPr/>
          <p:nvPr/>
        </p:nvSpPr>
        <p:spPr>
          <a:xfrm>
            <a:off x="5227200" y="-5463"/>
            <a:ext cx="1742400" cy="360000"/>
          </a:xfrm>
          <a:prstGeom prst="rect">
            <a:avLst/>
          </a:prstGeom>
          <a:solidFill>
            <a:schemeClr val="tx1"/>
          </a:solid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t>Clear </a:t>
            </a:r>
            <a:r>
              <a:rPr lang="en-GB" sz="1400" dirty="0" smtClean="0"/>
              <a:t>Ideas</a:t>
            </a:r>
            <a:endParaRPr lang="en-GB" sz="1400" dirty="0"/>
          </a:p>
        </p:txBody>
      </p:sp>
      <p:sp>
        <p:nvSpPr>
          <p:cNvPr id="19" name="Rectangle 18"/>
          <p:cNvSpPr/>
          <p:nvPr/>
        </p:nvSpPr>
        <p:spPr>
          <a:xfrm>
            <a:off x="6969600" y="-5463"/>
            <a:ext cx="1742400" cy="360000"/>
          </a:xfrm>
          <a:prstGeom prst="rect">
            <a:avLst/>
          </a:prstGeom>
          <a:solidFill>
            <a:schemeClr val="bg1">
              <a:lumMod val="65000"/>
            </a:schemeClr>
          </a:solid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smtClean="0"/>
              <a:t>Appraisal</a:t>
            </a:r>
            <a:endParaRPr lang="en-GB" sz="1400" dirty="0"/>
          </a:p>
        </p:txBody>
      </p:sp>
      <p:sp>
        <p:nvSpPr>
          <p:cNvPr id="20" name="Rectangle 19"/>
          <p:cNvSpPr/>
          <p:nvPr/>
        </p:nvSpPr>
        <p:spPr>
          <a:xfrm>
            <a:off x="8712000" y="-6348"/>
            <a:ext cx="1742400" cy="360000"/>
          </a:xfrm>
          <a:prstGeom prst="rect">
            <a:avLst/>
          </a:prstGeom>
          <a:solidFill>
            <a:schemeClr val="bg1">
              <a:lumMod val="65000"/>
            </a:schemeClr>
          </a:solid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smtClean="0"/>
              <a:t>Recommendation</a:t>
            </a:r>
            <a:endParaRPr lang="en-GB" sz="1400" dirty="0"/>
          </a:p>
        </p:txBody>
      </p:sp>
      <p:sp>
        <p:nvSpPr>
          <p:cNvPr id="21" name="Rectangle 20"/>
          <p:cNvSpPr/>
          <p:nvPr/>
        </p:nvSpPr>
        <p:spPr>
          <a:xfrm>
            <a:off x="10449600" y="-7233"/>
            <a:ext cx="1742400" cy="360000"/>
          </a:xfrm>
          <a:prstGeom prst="rect">
            <a:avLst/>
          </a:prstGeom>
          <a:solidFill>
            <a:schemeClr val="bg1">
              <a:lumMod val="65000"/>
            </a:schemeClr>
          </a:solid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smtClean="0"/>
              <a:t>Conclusion</a:t>
            </a:r>
            <a:endParaRPr lang="en-GB" sz="1400" dirty="0"/>
          </a:p>
        </p:txBody>
      </p:sp>
      <p:sp>
        <p:nvSpPr>
          <p:cNvPr id="22" name="Rectangle 21"/>
          <p:cNvSpPr/>
          <p:nvPr/>
        </p:nvSpPr>
        <p:spPr>
          <a:xfrm>
            <a:off x="0" y="-9331"/>
            <a:ext cx="2030400" cy="360000"/>
          </a:xfrm>
          <a:prstGeom prst="rect">
            <a:avLst/>
          </a:prstGeom>
          <a:solidFill>
            <a:schemeClr val="bg1">
              <a:lumMod val="65000"/>
            </a:schemeClr>
          </a:solid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smtClean="0"/>
              <a:t>Introduction</a:t>
            </a:r>
            <a:endParaRPr lang="en-GB" sz="1400" dirty="0"/>
          </a:p>
        </p:txBody>
      </p:sp>
      <p:sp>
        <p:nvSpPr>
          <p:cNvPr id="23" name="Rectangle 22"/>
          <p:cNvSpPr/>
          <p:nvPr/>
        </p:nvSpPr>
        <p:spPr>
          <a:xfrm>
            <a:off x="2028000" y="-9331"/>
            <a:ext cx="2030400" cy="360000"/>
          </a:xfrm>
          <a:prstGeom prst="rect">
            <a:avLst/>
          </a:prstGeom>
          <a:solidFill>
            <a:schemeClr val="bg1">
              <a:lumMod val="65000"/>
            </a:schemeClr>
          </a:solid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smtClean="0"/>
              <a:t>Case Objectives</a:t>
            </a:r>
            <a:endParaRPr lang="en-GB" sz="1400" dirty="0"/>
          </a:p>
        </p:txBody>
      </p:sp>
      <p:sp>
        <p:nvSpPr>
          <p:cNvPr id="24" name="Rectangle 23"/>
          <p:cNvSpPr/>
          <p:nvPr/>
        </p:nvSpPr>
        <p:spPr>
          <a:xfrm>
            <a:off x="4056000" y="-9430"/>
            <a:ext cx="2030400" cy="360000"/>
          </a:xfrm>
          <a:prstGeom prst="rect">
            <a:avLst/>
          </a:prstGeom>
          <a:solidFill>
            <a:schemeClr val="tx1"/>
          </a:solid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t>Clear </a:t>
            </a:r>
            <a:r>
              <a:rPr lang="en-GB" sz="1400" dirty="0" smtClean="0"/>
              <a:t>Ideas</a:t>
            </a:r>
            <a:endParaRPr lang="en-GB" sz="1400" dirty="0"/>
          </a:p>
        </p:txBody>
      </p:sp>
      <p:sp>
        <p:nvSpPr>
          <p:cNvPr id="25" name="Rectangle 24"/>
          <p:cNvSpPr/>
          <p:nvPr/>
        </p:nvSpPr>
        <p:spPr>
          <a:xfrm>
            <a:off x="6096000" y="-5888"/>
            <a:ext cx="2030400" cy="360000"/>
          </a:xfrm>
          <a:prstGeom prst="rect">
            <a:avLst/>
          </a:prstGeom>
          <a:solidFill>
            <a:schemeClr val="bg1">
              <a:lumMod val="65000"/>
            </a:schemeClr>
          </a:solid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smtClean="0"/>
              <a:t>Appraisal</a:t>
            </a:r>
            <a:endParaRPr lang="en-GB" sz="1400" dirty="0"/>
          </a:p>
        </p:txBody>
      </p:sp>
      <p:sp>
        <p:nvSpPr>
          <p:cNvPr id="26" name="Rectangle 25"/>
          <p:cNvSpPr/>
          <p:nvPr/>
        </p:nvSpPr>
        <p:spPr>
          <a:xfrm>
            <a:off x="8136000" y="-9430"/>
            <a:ext cx="2030400" cy="360000"/>
          </a:xfrm>
          <a:prstGeom prst="rect">
            <a:avLst/>
          </a:prstGeom>
          <a:solidFill>
            <a:schemeClr val="bg1">
              <a:lumMod val="65000"/>
            </a:schemeClr>
          </a:solid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smtClean="0"/>
              <a:t>Recommendation</a:t>
            </a:r>
            <a:endParaRPr lang="en-GB" sz="1400" dirty="0"/>
          </a:p>
        </p:txBody>
      </p:sp>
      <p:sp>
        <p:nvSpPr>
          <p:cNvPr id="27" name="Rectangle 26"/>
          <p:cNvSpPr/>
          <p:nvPr/>
        </p:nvSpPr>
        <p:spPr>
          <a:xfrm>
            <a:off x="10164000" y="-13325"/>
            <a:ext cx="2030400" cy="360000"/>
          </a:xfrm>
          <a:prstGeom prst="rect">
            <a:avLst/>
          </a:prstGeom>
          <a:solidFill>
            <a:schemeClr val="bg1">
              <a:lumMod val="65000"/>
            </a:schemeClr>
          </a:solid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smtClean="0"/>
              <a:t>Conclusion</a:t>
            </a:r>
            <a:endParaRPr lang="en-GB" sz="1400" dirty="0"/>
          </a:p>
        </p:txBody>
      </p:sp>
    </p:spTree>
    <p:extLst>
      <p:ext uri="{BB962C8B-B14F-4D97-AF65-F5344CB8AC3E}">
        <p14:creationId xmlns:p14="http://schemas.microsoft.com/office/powerpoint/2010/main" val="3346711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654E61E-E8FC-4239-896F-568DEA9AA50D}" type="slidenum">
              <a:rPr lang="en-GB" smtClean="0"/>
              <a:pPr/>
              <a:t>8</a:t>
            </a:fld>
            <a:endParaRPr lang="en-GB" dirty="0"/>
          </a:p>
        </p:txBody>
      </p:sp>
      <p:sp>
        <p:nvSpPr>
          <p:cNvPr id="5" name="Rectangle 4"/>
          <p:cNvSpPr/>
          <p:nvPr/>
        </p:nvSpPr>
        <p:spPr>
          <a:xfrm>
            <a:off x="0" y="-9331"/>
            <a:ext cx="1742400" cy="360000"/>
          </a:xfrm>
          <a:prstGeom prst="rect">
            <a:avLst/>
          </a:prstGeom>
          <a:solidFill>
            <a:schemeClr val="bg1">
              <a:lumMod val="65000"/>
            </a:schemeClr>
          </a:solid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smtClean="0"/>
              <a:t>Introduction</a:t>
            </a:r>
            <a:endParaRPr lang="en-GB" sz="1400" dirty="0"/>
          </a:p>
        </p:txBody>
      </p:sp>
      <p:sp>
        <p:nvSpPr>
          <p:cNvPr id="6" name="Rectangle 5"/>
          <p:cNvSpPr/>
          <p:nvPr/>
        </p:nvSpPr>
        <p:spPr>
          <a:xfrm>
            <a:off x="1742400" y="-9331"/>
            <a:ext cx="1742400" cy="360000"/>
          </a:xfrm>
          <a:prstGeom prst="rect">
            <a:avLst/>
          </a:prstGeom>
          <a:solidFill>
            <a:schemeClr val="bg1">
              <a:lumMod val="65000"/>
            </a:schemeClr>
          </a:solid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smtClean="0"/>
              <a:t>Case Objectives</a:t>
            </a:r>
            <a:endParaRPr lang="en-GB" sz="1400" dirty="0"/>
          </a:p>
        </p:txBody>
      </p:sp>
      <p:sp>
        <p:nvSpPr>
          <p:cNvPr id="7" name="Rectangle 6"/>
          <p:cNvSpPr/>
          <p:nvPr/>
        </p:nvSpPr>
        <p:spPr>
          <a:xfrm>
            <a:off x="3484800" y="-9331"/>
            <a:ext cx="1742400" cy="360000"/>
          </a:xfrm>
          <a:prstGeom prst="rect">
            <a:avLst/>
          </a:prstGeom>
          <a:solidFill>
            <a:schemeClr val="bg1">
              <a:lumMod val="65000"/>
            </a:schemeClr>
          </a:solid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smtClean="0"/>
              <a:t>Research</a:t>
            </a:r>
            <a:endParaRPr lang="en-GB" sz="1400" dirty="0"/>
          </a:p>
        </p:txBody>
      </p:sp>
      <p:sp>
        <p:nvSpPr>
          <p:cNvPr id="8" name="Rectangle 7"/>
          <p:cNvSpPr/>
          <p:nvPr/>
        </p:nvSpPr>
        <p:spPr>
          <a:xfrm>
            <a:off x="5227200" y="-5463"/>
            <a:ext cx="1742400" cy="360000"/>
          </a:xfrm>
          <a:prstGeom prst="rect">
            <a:avLst/>
          </a:prstGeom>
          <a:solidFill>
            <a:schemeClr val="tx1"/>
          </a:solid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t>Clear </a:t>
            </a:r>
            <a:r>
              <a:rPr lang="en-GB" sz="1400" dirty="0" smtClean="0"/>
              <a:t>Ideas</a:t>
            </a:r>
            <a:endParaRPr lang="en-GB" sz="1400" dirty="0"/>
          </a:p>
        </p:txBody>
      </p:sp>
      <p:sp>
        <p:nvSpPr>
          <p:cNvPr id="9" name="Rectangle 8"/>
          <p:cNvSpPr/>
          <p:nvPr/>
        </p:nvSpPr>
        <p:spPr>
          <a:xfrm>
            <a:off x="6969600" y="-5463"/>
            <a:ext cx="1742400" cy="360000"/>
          </a:xfrm>
          <a:prstGeom prst="rect">
            <a:avLst/>
          </a:prstGeom>
          <a:solidFill>
            <a:schemeClr val="bg1">
              <a:lumMod val="65000"/>
            </a:schemeClr>
          </a:solid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smtClean="0"/>
              <a:t>Appraisal</a:t>
            </a:r>
            <a:endParaRPr lang="en-GB" sz="1400" dirty="0"/>
          </a:p>
        </p:txBody>
      </p:sp>
      <p:sp>
        <p:nvSpPr>
          <p:cNvPr id="10" name="Rectangle 9"/>
          <p:cNvSpPr/>
          <p:nvPr/>
        </p:nvSpPr>
        <p:spPr>
          <a:xfrm>
            <a:off x="8712000" y="-6348"/>
            <a:ext cx="1742400" cy="360000"/>
          </a:xfrm>
          <a:prstGeom prst="rect">
            <a:avLst/>
          </a:prstGeom>
          <a:solidFill>
            <a:schemeClr val="bg1">
              <a:lumMod val="65000"/>
            </a:schemeClr>
          </a:solid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smtClean="0"/>
              <a:t>Recommendation</a:t>
            </a:r>
            <a:endParaRPr lang="en-GB" sz="1400" dirty="0"/>
          </a:p>
        </p:txBody>
      </p:sp>
      <p:sp>
        <p:nvSpPr>
          <p:cNvPr id="11" name="Rectangle 10"/>
          <p:cNvSpPr/>
          <p:nvPr/>
        </p:nvSpPr>
        <p:spPr>
          <a:xfrm>
            <a:off x="10449600" y="-7233"/>
            <a:ext cx="1742400" cy="360000"/>
          </a:xfrm>
          <a:prstGeom prst="rect">
            <a:avLst/>
          </a:prstGeom>
          <a:solidFill>
            <a:schemeClr val="bg1">
              <a:lumMod val="65000"/>
            </a:schemeClr>
          </a:solid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smtClean="0"/>
              <a:t>Conclusion</a:t>
            </a:r>
            <a:endParaRPr lang="en-GB" sz="1400" dirty="0"/>
          </a:p>
        </p:txBody>
      </p:sp>
      <p:sp>
        <p:nvSpPr>
          <p:cNvPr id="12" name="TextBox 11"/>
          <p:cNvSpPr txBox="1"/>
          <p:nvPr/>
        </p:nvSpPr>
        <p:spPr>
          <a:xfrm>
            <a:off x="1619925" y="420964"/>
            <a:ext cx="8829675" cy="707886"/>
          </a:xfrm>
          <a:prstGeom prst="rect">
            <a:avLst/>
          </a:prstGeom>
          <a:noFill/>
        </p:spPr>
        <p:txBody>
          <a:bodyPr wrap="square" rtlCol="0">
            <a:spAutoFit/>
          </a:bodyPr>
          <a:lstStyle/>
          <a:p>
            <a:r>
              <a:rPr lang="en-GB" sz="4000" dirty="0" smtClean="0">
                <a:latin typeface="+mj-lt"/>
              </a:rPr>
              <a:t>Clear Ideas – Idea Generation</a:t>
            </a:r>
            <a:endParaRPr lang="en-GB" sz="3600" dirty="0">
              <a:latin typeface="+mj-lt"/>
            </a:endParaRPr>
          </a:p>
        </p:txBody>
      </p:sp>
      <p:pic>
        <p:nvPicPr>
          <p:cNvPr id="3" name="Picture 2"/>
          <p:cNvPicPr>
            <a:picLocks noChangeAspect="1"/>
          </p:cNvPicPr>
          <p:nvPr/>
        </p:nvPicPr>
        <p:blipFill rotWithShape="1">
          <a:blip r:embed="rId2"/>
          <a:srcRect l="53333" t="28518" r="9688" b="8148"/>
          <a:stretch/>
        </p:blipFill>
        <p:spPr>
          <a:xfrm>
            <a:off x="3827742" y="1287640"/>
            <a:ext cx="4740703" cy="4567100"/>
          </a:xfrm>
          <a:prstGeom prst="rect">
            <a:avLst/>
          </a:prstGeom>
        </p:spPr>
      </p:pic>
      <p:sp>
        <p:nvSpPr>
          <p:cNvPr id="13" name="Rectangle 12"/>
          <p:cNvSpPr/>
          <p:nvPr/>
        </p:nvSpPr>
        <p:spPr>
          <a:xfrm>
            <a:off x="0" y="-9331"/>
            <a:ext cx="1742400" cy="360000"/>
          </a:xfrm>
          <a:prstGeom prst="rect">
            <a:avLst/>
          </a:prstGeom>
          <a:solidFill>
            <a:schemeClr val="bg1">
              <a:lumMod val="65000"/>
            </a:schemeClr>
          </a:solid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smtClean="0"/>
              <a:t>Introduction</a:t>
            </a:r>
            <a:endParaRPr lang="en-GB" sz="1400" dirty="0"/>
          </a:p>
        </p:txBody>
      </p:sp>
      <p:sp>
        <p:nvSpPr>
          <p:cNvPr id="14" name="Rectangle 13"/>
          <p:cNvSpPr/>
          <p:nvPr/>
        </p:nvSpPr>
        <p:spPr>
          <a:xfrm>
            <a:off x="1742400" y="-9331"/>
            <a:ext cx="1742400" cy="360000"/>
          </a:xfrm>
          <a:prstGeom prst="rect">
            <a:avLst/>
          </a:prstGeom>
          <a:solidFill>
            <a:schemeClr val="bg1">
              <a:lumMod val="65000"/>
            </a:schemeClr>
          </a:solid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smtClean="0"/>
              <a:t>Case Objectives</a:t>
            </a:r>
            <a:endParaRPr lang="en-GB" sz="1400" dirty="0"/>
          </a:p>
        </p:txBody>
      </p:sp>
      <p:sp>
        <p:nvSpPr>
          <p:cNvPr id="15" name="Rectangle 14"/>
          <p:cNvSpPr/>
          <p:nvPr/>
        </p:nvSpPr>
        <p:spPr>
          <a:xfrm>
            <a:off x="3484800" y="-9331"/>
            <a:ext cx="1742400" cy="360000"/>
          </a:xfrm>
          <a:prstGeom prst="rect">
            <a:avLst/>
          </a:prstGeom>
          <a:solidFill>
            <a:schemeClr val="bg1">
              <a:lumMod val="65000"/>
            </a:schemeClr>
          </a:solid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smtClean="0"/>
              <a:t>Research</a:t>
            </a:r>
            <a:endParaRPr lang="en-GB" sz="1400" dirty="0"/>
          </a:p>
        </p:txBody>
      </p:sp>
      <p:sp>
        <p:nvSpPr>
          <p:cNvPr id="16" name="Rectangle 15"/>
          <p:cNvSpPr/>
          <p:nvPr/>
        </p:nvSpPr>
        <p:spPr>
          <a:xfrm>
            <a:off x="5227200" y="-5463"/>
            <a:ext cx="1742400" cy="360000"/>
          </a:xfrm>
          <a:prstGeom prst="rect">
            <a:avLst/>
          </a:prstGeom>
          <a:solidFill>
            <a:schemeClr val="tx1"/>
          </a:solid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t>Clear </a:t>
            </a:r>
            <a:r>
              <a:rPr lang="en-GB" sz="1400" dirty="0" smtClean="0"/>
              <a:t>Ideas</a:t>
            </a:r>
            <a:endParaRPr lang="en-GB" sz="1400" dirty="0"/>
          </a:p>
        </p:txBody>
      </p:sp>
      <p:sp>
        <p:nvSpPr>
          <p:cNvPr id="17" name="Rectangle 16"/>
          <p:cNvSpPr/>
          <p:nvPr/>
        </p:nvSpPr>
        <p:spPr>
          <a:xfrm>
            <a:off x="6969600" y="-5463"/>
            <a:ext cx="1742400" cy="360000"/>
          </a:xfrm>
          <a:prstGeom prst="rect">
            <a:avLst/>
          </a:prstGeom>
          <a:solidFill>
            <a:schemeClr val="bg1">
              <a:lumMod val="65000"/>
            </a:schemeClr>
          </a:solid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smtClean="0"/>
              <a:t>Appraisal</a:t>
            </a:r>
            <a:endParaRPr lang="en-GB" sz="1400" dirty="0"/>
          </a:p>
        </p:txBody>
      </p:sp>
      <p:sp>
        <p:nvSpPr>
          <p:cNvPr id="18" name="Rectangle 17"/>
          <p:cNvSpPr/>
          <p:nvPr/>
        </p:nvSpPr>
        <p:spPr>
          <a:xfrm>
            <a:off x="8712000" y="-6348"/>
            <a:ext cx="1742400" cy="360000"/>
          </a:xfrm>
          <a:prstGeom prst="rect">
            <a:avLst/>
          </a:prstGeom>
          <a:solidFill>
            <a:schemeClr val="bg1">
              <a:lumMod val="65000"/>
            </a:schemeClr>
          </a:solid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smtClean="0"/>
              <a:t>Recommendation</a:t>
            </a:r>
            <a:endParaRPr lang="en-GB" sz="1400" dirty="0"/>
          </a:p>
        </p:txBody>
      </p:sp>
      <p:sp>
        <p:nvSpPr>
          <p:cNvPr id="19" name="Rectangle 18"/>
          <p:cNvSpPr/>
          <p:nvPr/>
        </p:nvSpPr>
        <p:spPr>
          <a:xfrm>
            <a:off x="10449600" y="-7233"/>
            <a:ext cx="1742400" cy="360000"/>
          </a:xfrm>
          <a:prstGeom prst="rect">
            <a:avLst/>
          </a:prstGeom>
          <a:solidFill>
            <a:schemeClr val="bg1">
              <a:lumMod val="65000"/>
            </a:schemeClr>
          </a:solid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smtClean="0"/>
              <a:t>Conclusion</a:t>
            </a:r>
            <a:endParaRPr lang="en-GB" sz="1400" dirty="0"/>
          </a:p>
        </p:txBody>
      </p:sp>
      <p:sp>
        <p:nvSpPr>
          <p:cNvPr id="20" name="Rectangle 19"/>
          <p:cNvSpPr/>
          <p:nvPr/>
        </p:nvSpPr>
        <p:spPr>
          <a:xfrm>
            <a:off x="0" y="-9331"/>
            <a:ext cx="2030400" cy="360000"/>
          </a:xfrm>
          <a:prstGeom prst="rect">
            <a:avLst/>
          </a:prstGeom>
          <a:solidFill>
            <a:schemeClr val="bg1">
              <a:lumMod val="65000"/>
            </a:schemeClr>
          </a:solid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smtClean="0"/>
              <a:t>Introduction</a:t>
            </a:r>
            <a:endParaRPr lang="en-GB" sz="1400" dirty="0"/>
          </a:p>
        </p:txBody>
      </p:sp>
      <p:sp>
        <p:nvSpPr>
          <p:cNvPr id="21" name="Rectangle 20"/>
          <p:cNvSpPr/>
          <p:nvPr/>
        </p:nvSpPr>
        <p:spPr>
          <a:xfrm>
            <a:off x="2028000" y="-9331"/>
            <a:ext cx="2030400" cy="360000"/>
          </a:xfrm>
          <a:prstGeom prst="rect">
            <a:avLst/>
          </a:prstGeom>
          <a:solidFill>
            <a:schemeClr val="bg1">
              <a:lumMod val="65000"/>
            </a:schemeClr>
          </a:solid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smtClean="0"/>
              <a:t>Case Objectives</a:t>
            </a:r>
            <a:endParaRPr lang="en-GB" sz="1400" dirty="0"/>
          </a:p>
        </p:txBody>
      </p:sp>
      <p:sp>
        <p:nvSpPr>
          <p:cNvPr id="22" name="Rectangle 21"/>
          <p:cNvSpPr/>
          <p:nvPr/>
        </p:nvSpPr>
        <p:spPr>
          <a:xfrm>
            <a:off x="4056000" y="-9430"/>
            <a:ext cx="2030400" cy="360000"/>
          </a:xfrm>
          <a:prstGeom prst="rect">
            <a:avLst/>
          </a:prstGeom>
          <a:solidFill>
            <a:schemeClr val="tx1"/>
          </a:solid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t>Clear </a:t>
            </a:r>
            <a:r>
              <a:rPr lang="en-GB" sz="1400" dirty="0" smtClean="0"/>
              <a:t>Ideas</a:t>
            </a:r>
            <a:endParaRPr lang="en-GB" sz="1400" dirty="0"/>
          </a:p>
        </p:txBody>
      </p:sp>
      <p:sp>
        <p:nvSpPr>
          <p:cNvPr id="23" name="Rectangle 22"/>
          <p:cNvSpPr/>
          <p:nvPr/>
        </p:nvSpPr>
        <p:spPr>
          <a:xfrm>
            <a:off x="6096000" y="-5888"/>
            <a:ext cx="2030400" cy="360000"/>
          </a:xfrm>
          <a:prstGeom prst="rect">
            <a:avLst/>
          </a:prstGeom>
          <a:solidFill>
            <a:schemeClr val="bg1">
              <a:lumMod val="65000"/>
            </a:schemeClr>
          </a:solid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smtClean="0"/>
              <a:t>Appraisal</a:t>
            </a:r>
            <a:endParaRPr lang="en-GB" sz="1400" dirty="0"/>
          </a:p>
        </p:txBody>
      </p:sp>
      <p:sp>
        <p:nvSpPr>
          <p:cNvPr id="24" name="Rectangle 23"/>
          <p:cNvSpPr/>
          <p:nvPr/>
        </p:nvSpPr>
        <p:spPr>
          <a:xfrm>
            <a:off x="8136000" y="-9430"/>
            <a:ext cx="2030400" cy="360000"/>
          </a:xfrm>
          <a:prstGeom prst="rect">
            <a:avLst/>
          </a:prstGeom>
          <a:solidFill>
            <a:schemeClr val="bg1">
              <a:lumMod val="65000"/>
            </a:schemeClr>
          </a:solid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smtClean="0"/>
              <a:t>Recommendation</a:t>
            </a:r>
            <a:endParaRPr lang="en-GB" sz="1400" dirty="0"/>
          </a:p>
        </p:txBody>
      </p:sp>
      <p:sp>
        <p:nvSpPr>
          <p:cNvPr id="25" name="Rectangle 24"/>
          <p:cNvSpPr/>
          <p:nvPr/>
        </p:nvSpPr>
        <p:spPr>
          <a:xfrm>
            <a:off x="10164000" y="-13325"/>
            <a:ext cx="2030400" cy="360000"/>
          </a:xfrm>
          <a:prstGeom prst="rect">
            <a:avLst/>
          </a:prstGeom>
          <a:solidFill>
            <a:schemeClr val="bg1">
              <a:lumMod val="65000"/>
            </a:schemeClr>
          </a:solid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smtClean="0"/>
              <a:t>Conclusion</a:t>
            </a:r>
            <a:endParaRPr lang="en-GB" sz="1400" dirty="0"/>
          </a:p>
        </p:txBody>
      </p:sp>
    </p:spTree>
    <p:extLst>
      <p:ext uri="{BB962C8B-B14F-4D97-AF65-F5344CB8AC3E}">
        <p14:creationId xmlns:p14="http://schemas.microsoft.com/office/powerpoint/2010/main" val="19571301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654E61E-E8FC-4239-896F-568DEA9AA50D}" type="slidenum">
              <a:rPr lang="en-GB" smtClean="0"/>
              <a:pPr/>
              <a:t>9</a:t>
            </a:fld>
            <a:endParaRPr lang="en-GB" dirty="0"/>
          </a:p>
        </p:txBody>
      </p:sp>
      <p:sp>
        <p:nvSpPr>
          <p:cNvPr id="5" name="Rectangle 4"/>
          <p:cNvSpPr/>
          <p:nvPr/>
        </p:nvSpPr>
        <p:spPr>
          <a:xfrm>
            <a:off x="0" y="-9331"/>
            <a:ext cx="1742400" cy="360000"/>
          </a:xfrm>
          <a:prstGeom prst="rect">
            <a:avLst/>
          </a:prstGeom>
          <a:solidFill>
            <a:schemeClr val="bg1">
              <a:lumMod val="65000"/>
            </a:schemeClr>
          </a:solid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smtClean="0"/>
              <a:t>Introduction</a:t>
            </a:r>
            <a:endParaRPr lang="en-GB" sz="1400" dirty="0"/>
          </a:p>
        </p:txBody>
      </p:sp>
      <p:sp>
        <p:nvSpPr>
          <p:cNvPr id="6" name="Rectangle 5"/>
          <p:cNvSpPr/>
          <p:nvPr/>
        </p:nvSpPr>
        <p:spPr>
          <a:xfrm>
            <a:off x="1742400" y="-9331"/>
            <a:ext cx="1742400" cy="360000"/>
          </a:xfrm>
          <a:prstGeom prst="rect">
            <a:avLst/>
          </a:prstGeom>
          <a:solidFill>
            <a:schemeClr val="bg1">
              <a:lumMod val="65000"/>
            </a:schemeClr>
          </a:solid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smtClean="0"/>
              <a:t>Case Objectives</a:t>
            </a:r>
            <a:endParaRPr lang="en-GB" sz="1400" dirty="0"/>
          </a:p>
        </p:txBody>
      </p:sp>
      <p:sp>
        <p:nvSpPr>
          <p:cNvPr id="7" name="Rectangle 6"/>
          <p:cNvSpPr/>
          <p:nvPr/>
        </p:nvSpPr>
        <p:spPr>
          <a:xfrm>
            <a:off x="3484800" y="-9331"/>
            <a:ext cx="1742400" cy="360000"/>
          </a:xfrm>
          <a:prstGeom prst="rect">
            <a:avLst/>
          </a:prstGeom>
          <a:solidFill>
            <a:schemeClr val="bg1">
              <a:lumMod val="65000"/>
            </a:schemeClr>
          </a:solid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smtClean="0"/>
              <a:t>Research</a:t>
            </a:r>
            <a:endParaRPr lang="en-GB" sz="1400" dirty="0"/>
          </a:p>
        </p:txBody>
      </p:sp>
      <p:sp>
        <p:nvSpPr>
          <p:cNvPr id="8" name="Rectangle 7"/>
          <p:cNvSpPr/>
          <p:nvPr/>
        </p:nvSpPr>
        <p:spPr>
          <a:xfrm>
            <a:off x="5227200" y="-5463"/>
            <a:ext cx="1742400" cy="360000"/>
          </a:xfrm>
          <a:prstGeom prst="rect">
            <a:avLst/>
          </a:prstGeom>
          <a:solidFill>
            <a:schemeClr val="tx1"/>
          </a:solid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t>Clear </a:t>
            </a:r>
            <a:r>
              <a:rPr lang="en-GB" sz="1400" dirty="0" smtClean="0"/>
              <a:t>Ideas</a:t>
            </a:r>
            <a:endParaRPr lang="en-GB" sz="1400" dirty="0"/>
          </a:p>
        </p:txBody>
      </p:sp>
      <p:sp>
        <p:nvSpPr>
          <p:cNvPr id="9" name="Rectangle 8"/>
          <p:cNvSpPr/>
          <p:nvPr/>
        </p:nvSpPr>
        <p:spPr>
          <a:xfrm>
            <a:off x="6969600" y="-5463"/>
            <a:ext cx="1742400" cy="360000"/>
          </a:xfrm>
          <a:prstGeom prst="rect">
            <a:avLst/>
          </a:prstGeom>
          <a:solidFill>
            <a:schemeClr val="bg1">
              <a:lumMod val="65000"/>
            </a:schemeClr>
          </a:solid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smtClean="0"/>
              <a:t>Appraisal</a:t>
            </a:r>
            <a:endParaRPr lang="en-GB" sz="1400" dirty="0"/>
          </a:p>
        </p:txBody>
      </p:sp>
      <p:sp>
        <p:nvSpPr>
          <p:cNvPr id="10" name="Rectangle 9"/>
          <p:cNvSpPr/>
          <p:nvPr/>
        </p:nvSpPr>
        <p:spPr>
          <a:xfrm>
            <a:off x="8712000" y="-6348"/>
            <a:ext cx="1742400" cy="360000"/>
          </a:xfrm>
          <a:prstGeom prst="rect">
            <a:avLst/>
          </a:prstGeom>
          <a:solidFill>
            <a:schemeClr val="bg1">
              <a:lumMod val="65000"/>
            </a:schemeClr>
          </a:solid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smtClean="0"/>
              <a:t>Recommendation</a:t>
            </a:r>
            <a:endParaRPr lang="en-GB" sz="1400" dirty="0"/>
          </a:p>
        </p:txBody>
      </p:sp>
      <p:sp>
        <p:nvSpPr>
          <p:cNvPr id="11" name="Rectangle 10"/>
          <p:cNvSpPr/>
          <p:nvPr/>
        </p:nvSpPr>
        <p:spPr>
          <a:xfrm>
            <a:off x="10449600" y="-7233"/>
            <a:ext cx="1742400" cy="360000"/>
          </a:xfrm>
          <a:prstGeom prst="rect">
            <a:avLst/>
          </a:prstGeom>
          <a:solidFill>
            <a:schemeClr val="bg1">
              <a:lumMod val="65000"/>
            </a:schemeClr>
          </a:solid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smtClean="0"/>
              <a:t>Conclusion</a:t>
            </a:r>
            <a:endParaRPr lang="en-GB" sz="1400" dirty="0"/>
          </a:p>
        </p:txBody>
      </p:sp>
      <p:sp>
        <p:nvSpPr>
          <p:cNvPr id="12" name="TextBox 11"/>
          <p:cNvSpPr txBox="1"/>
          <p:nvPr/>
        </p:nvSpPr>
        <p:spPr>
          <a:xfrm>
            <a:off x="1619925" y="420964"/>
            <a:ext cx="8829675" cy="707886"/>
          </a:xfrm>
          <a:prstGeom prst="rect">
            <a:avLst/>
          </a:prstGeom>
          <a:noFill/>
        </p:spPr>
        <p:txBody>
          <a:bodyPr wrap="square" rtlCol="0">
            <a:spAutoFit/>
          </a:bodyPr>
          <a:lstStyle/>
          <a:p>
            <a:r>
              <a:rPr lang="en-GB" sz="4000" dirty="0" smtClean="0">
                <a:latin typeface="+mj-lt"/>
              </a:rPr>
              <a:t>Clear Ideas – Solution Formation</a:t>
            </a:r>
            <a:endParaRPr lang="en-GB" sz="3600" dirty="0">
              <a:latin typeface="+mj-lt"/>
            </a:endParaRPr>
          </a:p>
        </p:txBody>
      </p:sp>
      <p:sp>
        <p:nvSpPr>
          <p:cNvPr id="13" name="Rectangle 12"/>
          <p:cNvSpPr/>
          <p:nvPr/>
        </p:nvSpPr>
        <p:spPr>
          <a:xfrm>
            <a:off x="0" y="-9331"/>
            <a:ext cx="2030400" cy="360000"/>
          </a:xfrm>
          <a:prstGeom prst="rect">
            <a:avLst/>
          </a:prstGeom>
          <a:solidFill>
            <a:schemeClr val="bg1">
              <a:lumMod val="65000"/>
            </a:schemeClr>
          </a:solid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smtClean="0"/>
              <a:t>Introduction</a:t>
            </a:r>
            <a:endParaRPr lang="en-GB" sz="1400" dirty="0"/>
          </a:p>
        </p:txBody>
      </p:sp>
      <p:sp>
        <p:nvSpPr>
          <p:cNvPr id="14" name="Rectangle 13"/>
          <p:cNvSpPr/>
          <p:nvPr/>
        </p:nvSpPr>
        <p:spPr>
          <a:xfrm>
            <a:off x="2028000" y="-9331"/>
            <a:ext cx="2030400" cy="360000"/>
          </a:xfrm>
          <a:prstGeom prst="rect">
            <a:avLst/>
          </a:prstGeom>
          <a:solidFill>
            <a:schemeClr val="bg1">
              <a:lumMod val="65000"/>
            </a:schemeClr>
          </a:solid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smtClean="0"/>
              <a:t>Case Objectives</a:t>
            </a:r>
            <a:endParaRPr lang="en-GB" sz="1400" dirty="0"/>
          </a:p>
        </p:txBody>
      </p:sp>
      <p:sp>
        <p:nvSpPr>
          <p:cNvPr id="15" name="Rectangle 14"/>
          <p:cNvSpPr/>
          <p:nvPr/>
        </p:nvSpPr>
        <p:spPr>
          <a:xfrm>
            <a:off x="4056000" y="-9430"/>
            <a:ext cx="2030400" cy="360000"/>
          </a:xfrm>
          <a:prstGeom prst="rect">
            <a:avLst/>
          </a:prstGeom>
          <a:solidFill>
            <a:schemeClr val="tx1"/>
          </a:solid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t>Clear </a:t>
            </a:r>
            <a:r>
              <a:rPr lang="en-GB" sz="1400" dirty="0" smtClean="0"/>
              <a:t>Ideas</a:t>
            </a:r>
            <a:endParaRPr lang="en-GB" sz="1400" dirty="0"/>
          </a:p>
        </p:txBody>
      </p:sp>
      <p:sp>
        <p:nvSpPr>
          <p:cNvPr id="16" name="Rectangle 15"/>
          <p:cNvSpPr/>
          <p:nvPr/>
        </p:nvSpPr>
        <p:spPr>
          <a:xfrm>
            <a:off x="6096000" y="-5888"/>
            <a:ext cx="2030400" cy="360000"/>
          </a:xfrm>
          <a:prstGeom prst="rect">
            <a:avLst/>
          </a:prstGeom>
          <a:solidFill>
            <a:schemeClr val="bg1">
              <a:lumMod val="65000"/>
            </a:schemeClr>
          </a:solid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smtClean="0"/>
              <a:t>Appraisal</a:t>
            </a:r>
            <a:endParaRPr lang="en-GB" sz="1400" dirty="0"/>
          </a:p>
        </p:txBody>
      </p:sp>
      <p:sp>
        <p:nvSpPr>
          <p:cNvPr id="17" name="Rectangle 16"/>
          <p:cNvSpPr/>
          <p:nvPr/>
        </p:nvSpPr>
        <p:spPr>
          <a:xfrm>
            <a:off x="8136000" y="-9430"/>
            <a:ext cx="2030400" cy="360000"/>
          </a:xfrm>
          <a:prstGeom prst="rect">
            <a:avLst/>
          </a:prstGeom>
          <a:solidFill>
            <a:schemeClr val="bg1">
              <a:lumMod val="65000"/>
            </a:schemeClr>
          </a:solid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smtClean="0"/>
              <a:t>Recommendation</a:t>
            </a:r>
            <a:endParaRPr lang="en-GB" sz="1400" dirty="0"/>
          </a:p>
        </p:txBody>
      </p:sp>
      <p:sp>
        <p:nvSpPr>
          <p:cNvPr id="18" name="Rectangle 17"/>
          <p:cNvSpPr/>
          <p:nvPr/>
        </p:nvSpPr>
        <p:spPr>
          <a:xfrm>
            <a:off x="10164000" y="-13325"/>
            <a:ext cx="2030400" cy="360000"/>
          </a:xfrm>
          <a:prstGeom prst="rect">
            <a:avLst/>
          </a:prstGeom>
          <a:solidFill>
            <a:schemeClr val="bg1">
              <a:lumMod val="65000"/>
            </a:schemeClr>
          </a:solid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smtClean="0"/>
              <a:t>Conclusion</a:t>
            </a:r>
            <a:endParaRPr lang="en-GB" sz="1400" dirty="0"/>
          </a:p>
        </p:txBody>
      </p:sp>
      <p:pic>
        <p:nvPicPr>
          <p:cNvPr id="3" name="Picture 2"/>
          <p:cNvPicPr>
            <a:picLocks noChangeAspect="1"/>
          </p:cNvPicPr>
          <p:nvPr/>
        </p:nvPicPr>
        <p:blipFill rotWithShape="1">
          <a:blip r:embed="rId2"/>
          <a:srcRect l="10238" t="37689" r="54444" b="45521"/>
          <a:stretch/>
        </p:blipFill>
        <p:spPr>
          <a:xfrm>
            <a:off x="2390057" y="1934283"/>
            <a:ext cx="7940412" cy="2123390"/>
          </a:xfrm>
          <a:prstGeom prst="rect">
            <a:avLst/>
          </a:prstGeom>
        </p:spPr>
      </p:pic>
    </p:spTree>
    <p:extLst>
      <p:ext uri="{BB962C8B-B14F-4D97-AF65-F5344CB8AC3E}">
        <p14:creationId xmlns:p14="http://schemas.microsoft.com/office/powerpoint/2010/main" val="2184922519"/>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555</TotalTime>
  <Words>1915</Words>
  <Application>Microsoft Office PowerPoint</Application>
  <PresentationFormat>Widescreen</PresentationFormat>
  <Paragraphs>560</Paragraphs>
  <Slides>28</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28</vt:i4>
      </vt:variant>
    </vt:vector>
  </HeadingPairs>
  <TitlesOfParts>
    <vt:vector size="32" baseType="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Northumbria University at Newcastle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alistair.reynolds</dc:creator>
  <cp:lastModifiedBy>alistair.reynolds</cp:lastModifiedBy>
  <cp:revision>60</cp:revision>
  <dcterms:created xsi:type="dcterms:W3CDTF">2019-04-30T08:30:49Z</dcterms:created>
  <dcterms:modified xsi:type="dcterms:W3CDTF">2019-05-01T12:09:02Z</dcterms:modified>
</cp:coreProperties>
</file>